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58" r:id="rId1"/>
    <p:sldMasterId id="2147483684" r:id="rId2"/>
  </p:sldMasterIdLst>
  <p:notesMasterIdLst>
    <p:notesMasterId r:id="rId13"/>
  </p:notesMasterIdLst>
  <p:sldIdLst>
    <p:sldId id="622" r:id="rId3"/>
    <p:sldId id="644" r:id="rId4"/>
    <p:sldId id="637" r:id="rId5"/>
    <p:sldId id="652" r:id="rId6"/>
    <p:sldId id="638" r:id="rId7"/>
    <p:sldId id="639" r:id="rId8"/>
    <p:sldId id="640" r:id="rId9"/>
    <p:sldId id="648" r:id="rId10"/>
    <p:sldId id="643" r:id="rId11"/>
    <p:sldId id="650" r:id="rId12"/>
  </p:sldIdLst>
  <p:sldSz cx="9144000" cy="5143500" type="screen16x9"/>
  <p:notesSz cx="6858000" cy="9144000"/>
  <p:embeddedFontLst>
    <p:embeddedFont>
      <p:font typeface="Raleway ExtraBold" panose="020B0604020202020204" charset="0"/>
      <p:bold r:id="rId14"/>
      <p:boldItalic r:id="rId15"/>
    </p:embeddedFont>
    <p:embeddedFont>
      <p:font typeface="Raleway Medium" panose="020B0604020202020204" charset="0"/>
      <p:regular r:id="rId16"/>
      <p:italic r:id="rId17"/>
    </p:embeddedFont>
    <p:embeddedFont>
      <p:font typeface="Raleway Light" panose="020B0604020202020204" charset="0"/>
      <p:regular r:id="rId18"/>
      <p:italic r:id="rId19"/>
    </p:embeddedFont>
    <p:embeddedFont>
      <p:font typeface="Calibri" panose="020F0502020204030204" pitchFamily="34" charset="0"/>
      <p:regular r:id="rId20"/>
      <p:bold r:id="rId21"/>
      <p:italic r:id="rId22"/>
      <p:boldItalic r:id="rId23"/>
    </p:embeddedFont>
  </p:embeddedFontLst>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eeanne.rabadi"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400"/>
    <a:srgbClr val="C0504D"/>
    <a:srgbClr val="663300"/>
    <a:srgbClr val="F8ED08"/>
    <a:srgbClr val="434343"/>
    <a:srgbClr val="666666"/>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3E033C4-C6C6-4BBE-B1FC-18AC24009CC7}">
  <a:tblStyle styleId="{93E033C4-C6C6-4BBE-B1FC-18AC24009CC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88710" autoAdjust="0"/>
  </p:normalViewPr>
  <p:slideViewPr>
    <p:cSldViewPr>
      <p:cViewPr>
        <p:scale>
          <a:sx n="80" d="100"/>
          <a:sy n="80" d="100"/>
        </p:scale>
        <p:origin x="-1380" y="-19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sz="1400" dirty="0" smtClean="0">
                <a:latin typeface="Calibri" panose="020F0502020204030204" pitchFamily="34" charset="0"/>
                <a:cs typeface="Calibri" panose="020F0502020204030204" pitchFamily="34" charset="0"/>
              </a:rPr>
              <a:t>Rural Areas</a:t>
            </a:r>
            <a:endParaRPr lang="en-IN" sz="1400" dirty="0">
              <a:latin typeface="Calibri" panose="020F0502020204030204" pitchFamily="34" charset="0"/>
              <a:cs typeface="Calibri" panose="020F0502020204030204" pitchFamily="34" charset="0"/>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Attending School</c:v>
                </c:pt>
              </c:strCache>
            </c:strRef>
          </c:tx>
          <c:invertIfNegative val="0"/>
          <c:dLbls>
            <c:txPr>
              <a:bodyPr/>
              <a:lstStyle/>
              <a:p>
                <a:pPr>
                  <a:defRPr sz="1200">
                    <a:latin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dLbls>
          <c:cat>
            <c:strRef>
              <c:f>Sheet1!$A$2:$A$5</c:f>
              <c:strCache>
                <c:ptCount val="4"/>
                <c:pt idx="0">
                  <c:v>Boys (5-14 yrs)</c:v>
                </c:pt>
                <c:pt idx="1">
                  <c:v>Boys (15-18 yrs)</c:v>
                </c:pt>
                <c:pt idx="2">
                  <c:v>Girls (5-14 yrs)</c:v>
                </c:pt>
                <c:pt idx="3">
                  <c:v>Girls (15-18 yrs)</c:v>
                </c:pt>
              </c:strCache>
            </c:strRef>
          </c:cat>
          <c:val>
            <c:numRef>
              <c:f>Sheet1!$B$2:$B$5</c:f>
              <c:numCache>
                <c:formatCode>General</c:formatCode>
                <c:ptCount val="4"/>
                <c:pt idx="0">
                  <c:v>95.1</c:v>
                </c:pt>
                <c:pt idx="1">
                  <c:v>68</c:v>
                </c:pt>
                <c:pt idx="2">
                  <c:v>94.1</c:v>
                </c:pt>
                <c:pt idx="3">
                  <c:v>53</c:v>
                </c:pt>
              </c:numCache>
            </c:numRef>
          </c:val>
        </c:ser>
        <c:ser>
          <c:idx val="1"/>
          <c:order val="1"/>
          <c:tx>
            <c:strRef>
              <c:f>Sheet1!$C$1</c:f>
              <c:strCache>
                <c:ptCount val="1"/>
                <c:pt idx="0">
                  <c:v>Working</c:v>
                </c:pt>
              </c:strCache>
            </c:strRef>
          </c:tx>
          <c:spPr>
            <a:solidFill>
              <a:schemeClr val="accent2"/>
            </a:solidFill>
          </c:spPr>
          <c:invertIfNegative val="0"/>
          <c:dLbls>
            <c:txPr>
              <a:bodyPr/>
              <a:lstStyle/>
              <a:p>
                <a:pPr>
                  <a:defRPr sz="1200">
                    <a:latin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dLbls>
          <c:cat>
            <c:strRef>
              <c:f>Sheet1!$A$2:$A$5</c:f>
              <c:strCache>
                <c:ptCount val="4"/>
                <c:pt idx="0">
                  <c:v>Boys (5-14 yrs)</c:v>
                </c:pt>
                <c:pt idx="1">
                  <c:v>Boys (15-18 yrs)</c:v>
                </c:pt>
                <c:pt idx="2">
                  <c:v>Girls (5-14 yrs)</c:v>
                </c:pt>
                <c:pt idx="3">
                  <c:v>Girls (15-18 yrs)</c:v>
                </c:pt>
              </c:strCache>
            </c:strRef>
          </c:cat>
          <c:val>
            <c:numRef>
              <c:f>Sheet1!$C$2:$C$5</c:f>
              <c:numCache>
                <c:formatCode>General</c:formatCode>
                <c:ptCount val="4"/>
                <c:pt idx="0">
                  <c:v>4.9000000000000004</c:v>
                </c:pt>
                <c:pt idx="1">
                  <c:v>32</c:v>
                </c:pt>
                <c:pt idx="2">
                  <c:v>5.9</c:v>
                </c:pt>
                <c:pt idx="3">
                  <c:v>47</c:v>
                </c:pt>
              </c:numCache>
            </c:numRef>
          </c:val>
        </c:ser>
        <c:dLbls>
          <c:showLegendKey val="0"/>
          <c:showVal val="1"/>
          <c:showCatName val="0"/>
          <c:showSerName val="0"/>
          <c:showPercent val="0"/>
          <c:showBubbleSize val="0"/>
        </c:dLbls>
        <c:gapWidth val="150"/>
        <c:shape val="box"/>
        <c:axId val="61156736"/>
        <c:axId val="61494400"/>
        <c:axId val="0"/>
      </c:bar3DChart>
      <c:catAx>
        <c:axId val="61156736"/>
        <c:scaling>
          <c:orientation val="minMax"/>
        </c:scaling>
        <c:delete val="0"/>
        <c:axPos val="b"/>
        <c:majorTickMark val="none"/>
        <c:minorTickMark val="none"/>
        <c:tickLblPos val="nextTo"/>
        <c:txPr>
          <a:bodyPr/>
          <a:lstStyle/>
          <a:p>
            <a:pPr>
              <a:defRPr sz="1200">
                <a:latin typeface="Calibri" panose="020F0502020204030204" pitchFamily="34" charset="0"/>
                <a:cs typeface="Calibri" panose="020F0502020204030204" pitchFamily="34" charset="0"/>
              </a:defRPr>
            </a:pPr>
            <a:endParaRPr lang="en-US"/>
          </a:p>
        </c:txPr>
        <c:crossAx val="61494400"/>
        <c:crosses val="autoZero"/>
        <c:auto val="1"/>
        <c:lblAlgn val="ctr"/>
        <c:lblOffset val="100"/>
        <c:noMultiLvlLbl val="0"/>
      </c:catAx>
      <c:valAx>
        <c:axId val="61494400"/>
        <c:scaling>
          <c:orientation val="minMax"/>
        </c:scaling>
        <c:delete val="1"/>
        <c:axPos val="l"/>
        <c:numFmt formatCode="General" sourceLinked="1"/>
        <c:majorTickMark val="none"/>
        <c:minorTickMark val="none"/>
        <c:tickLblPos val="nextTo"/>
        <c:crossAx val="61156736"/>
        <c:crosses val="autoZero"/>
        <c:crossBetween val="between"/>
      </c:valAx>
    </c:plotArea>
    <c:legend>
      <c:legendPos val="t"/>
      <c:layout/>
      <c:overlay val="0"/>
      <c:txPr>
        <a:bodyPr/>
        <a:lstStyle/>
        <a:p>
          <a:pPr>
            <a:defRPr sz="1200">
              <a:latin typeface="Calibri" panose="020F0502020204030204" pitchFamily="34" charset="0"/>
              <a:cs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N" sz="1400" dirty="0" smtClean="0">
                <a:latin typeface="Calibri" panose="020F0502020204030204" pitchFamily="34" charset="0"/>
                <a:cs typeface="Calibri" panose="020F0502020204030204" pitchFamily="34" charset="0"/>
              </a:rPr>
              <a:t>Urban Areas</a:t>
            </a:r>
            <a:endParaRPr lang="en-IN" sz="1400" dirty="0">
              <a:latin typeface="Calibri" panose="020F0502020204030204" pitchFamily="34" charset="0"/>
              <a:cs typeface="Calibri" panose="020F0502020204030204" pitchFamily="34" charset="0"/>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Attending School</c:v>
                </c:pt>
              </c:strCache>
            </c:strRef>
          </c:tx>
          <c:invertIfNegative val="0"/>
          <c:dLbls>
            <c:txPr>
              <a:bodyPr/>
              <a:lstStyle/>
              <a:p>
                <a:pPr>
                  <a:defRPr sz="1200">
                    <a:latin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dLbls>
          <c:cat>
            <c:strRef>
              <c:f>Sheet1!$A$2:$A$5</c:f>
              <c:strCache>
                <c:ptCount val="4"/>
                <c:pt idx="0">
                  <c:v>Boys (5-14 yrs)</c:v>
                </c:pt>
                <c:pt idx="1">
                  <c:v>Boys (15-18 yrs)</c:v>
                </c:pt>
                <c:pt idx="2">
                  <c:v>Girls (5-14 yrs)</c:v>
                </c:pt>
                <c:pt idx="3">
                  <c:v>Girls (15-18 yrs)</c:v>
                </c:pt>
              </c:strCache>
            </c:strRef>
          </c:cat>
          <c:val>
            <c:numRef>
              <c:f>Sheet1!$B$2:$B$5</c:f>
              <c:numCache>
                <c:formatCode>General</c:formatCode>
                <c:ptCount val="4"/>
                <c:pt idx="0">
                  <c:v>96</c:v>
                </c:pt>
                <c:pt idx="1">
                  <c:v>69</c:v>
                </c:pt>
                <c:pt idx="2">
                  <c:v>96</c:v>
                </c:pt>
                <c:pt idx="3">
                  <c:v>71</c:v>
                </c:pt>
              </c:numCache>
            </c:numRef>
          </c:val>
        </c:ser>
        <c:ser>
          <c:idx val="1"/>
          <c:order val="1"/>
          <c:tx>
            <c:strRef>
              <c:f>Sheet1!$C$1</c:f>
              <c:strCache>
                <c:ptCount val="1"/>
                <c:pt idx="0">
                  <c:v>Working</c:v>
                </c:pt>
              </c:strCache>
            </c:strRef>
          </c:tx>
          <c:invertIfNegative val="0"/>
          <c:dLbls>
            <c:txPr>
              <a:bodyPr/>
              <a:lstStyle/>
              <a:p>
                <a:pPr>
                  <a:defRPr sz="1200">
                    <a:latin typeface="Calibri" panose="020F0502020204030204" pitchFamily="34" charset="0"/>
                    <a:cs typeface="Calibri" panose="020F0502020204030204" pitchFamily="34" charset="0"/>
                  </a:defRPr>
                </a:pPr>
                <a:endParaRPr lang="en-US"/>
              </a:p>
            </c:txPr>
            <c:showLegendKey val="0"/>
            <c:showVal val="1"/>
            <c:showCatName val="0"/>
            <c:showSerName val="0"/>
            <c:showPercent val="0"/>
            <c:showBubbleSize val="0"/>
            <c:showLeaderLines val="0"/>
          </c:dLbls>
          <c:cat>
            <c:strRef>
              <c:f>Sheet1!$A$2:$A$5</c:f>
              <c:strCache>
                <c:ptCount val="4"/>
                <c:pt idx="0">
                  <c:v>Boys (5-14 yrs)</c:v>
                </c:pt>
                <c:pt idx="1">
                  <c:v>Boys (15-18 yrs)</c:v>
                </c:pt>
                <c:pt idx="2">
                  <c:v>Girls (5-14 yrs)</c:v>
                </c:pt>
                <c:pt idx="3">
                  <c:v>Girls (15-18 yrs)</c:v>
                </c:pt>
              </c:strCache>
            </c:strRef>
          </c:cat>
          <c:val>
            <c:numRef>
              <c:f>Sheet1!$C$2:$C$5</c:f>
              <c:numCache>
                <c:formatCode>General</c:formatCode>
                <c:ptCount val="4"/>
                <c:pt idx="0">
                  <c:v>4</c:v>
                </c:pt>
                <c:pt idx="1">
                  <c:v>31</c:v>
                </c:pt>
                <c:pt idx="2">
                  <c:v>4</c:v>
                </c:pt>
                <c:pt idx="3">
                  <c:v>29</c:v>
                </c:pt>
              </c:numCache>
            </c:numRef>
          </c:val>
        </c:ser>
        <c:dLbls>
          <c:showLegendKey val="0"/>
          <c:showVal val="1"/>
          <c:showCatName val="0"/>
          <c:showSerName val="0"/>
          <c:showPercent val="0"/>
          <c:showBubbleSize val="0"/>
        </c:dLbls>
        <c:gapWidth val="150"/>
        <c:shape val="box"/>
        <c:axId val="61529088"/>
        <c:axId val="61530880"/>
        <c:axId val="0"/>
      </c:bar3DChart>
      <c:catAx>
        <c:axId val="61529088"/>
        <c:scaling>
          <c:orientation val="minMax"/>
        </c:scaling>
        <c:delete val="0"/>
        <c:axPos val="b"/>
        <c:majorTickMark val="none"/>
        <c:minorTickMark val="none"/>
        <c:tickLblPos val="nextTo"/>
        <c:txPr>
          <a:bodyPr/>
          <a:lstStyle/>
          <a:p>
            <a:pPr>
              <a:defRPr sz="1200">
                <a:latin typeface="Calibri" panose="020F0502020204030204" pitchFamily="34" charset="0"/>
                <a:cs typeface="Calibri" panose="020F0502020204030204" pitchFamily="34" charset="0"/>
              </a:defRPr>
            </a:pPr>
            <a:endParaRPr lang="en-US"/>
          </a:p>
        </c:txPr>
        <c:crossAx val="61530880"/>
        <c:crosses val="autoZero"/>
        <c:auto val="1"/>
        <c:lblAlgn val="ctr"/>
        <c:lblOffset val="100"/>
        <c:noMultiLvlLbl val="0"/>
      </c:catAx>
      <c:valAx>
        <c:axId val="61530880"/>
        <c:scaling>
          <c:orientation val="minMax"/>
        </c:scaling>
        <c:delete val="1"/>
        <c:axPos val="l"/>
        <c:numFmt formatCode="General" sourceLinked="1"/>
        <c:majorTickMark val="none"/>
        <c:minorTickMark val="none"/>
        <c:tickLblPos val="nextTo"/>
        <c:crossAx val="61529088"/>
        <c:crosses val="autoZero"/>
        <c:crossBetween val="between"/>
      </c:valAx>
    </c:plotArea>
    <c:legend>
      <c:legendPos val="t"/>
      <c:layout/>
      <c:overlay val="0"/>
      <c:txPr>
        <a:bodyPr/>
        <a:lstStyle/>
        <a:p>
          <a:pPr>
            <a:defRPr sz="1200">
              <a:latin typeface="Calibri" panose="020F0502020204030204" pitchFamily="34" charset="0"/>
              <a:cs typeface="Calibri" panose="020F050202020403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ADBC7D-EFF8-4767-A7FA-5B4BA7091394}"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IN"/>
        </a:p>
      </dgm:t>
    </dgm:pt>
    <dgm:pt modelId="{B76F56B6-E62A-4877-96DE-33551D970063}">
      <dgm:prSet phldrT="[Text]" custT="1"/>
      <dgm:spPr>
        <a:solidFill>
          <a:schemeClr val="accent3">
            <a:lumMod val="60000"/>
            <a:lumOff val="40000"/>
          </a:schemeClr>
        </a:solidFill>
      </dgm:spPr>
      <dgm:t>
        <a:bodyPr/>
        <a:lstStyle/>
        <a:p>
          <a:r>
            <a:rPr lang="en-IN" sz="1500" dirty="0" smtClean="0">
              <a:solidFill>
                <a:schemeClr val="tx1"/>
              </a:solidFill>
              <a:latin typeface="Calibri" panose="020F0502020204030204" pitchFamily="34" charset="0"/>
              <a:cs typeface="Calibri" panose="020F0502020204030204" pitchFamily="34" charset="0"/>
            </a:rPr>
            <a:t>Child Labour Legislation Draws its definition of Hazardous Processes from the </a:t>
          </a:r>
          <a:r>
            <a:rPr lang="en-IN" sz="1500" b="1" dirty="0" smtClean="0">
              <a:solidFill>
                <a:schemeClr val="tx1"/>
              </a:solidFill>
              <a:latin typeface="Calibri" panose="020F0502020204030204" pitchFamily="34" charset="0"/>
              <a:cs typeface="Calibri" panose="020F0502020204030204" pitchFamily="34" charset="0"/>
            </a:rPr>
            <a:t>Factories Act, 1948</a:t>
          </a:r>
          <a:endParaRPr lang="en-IN" sz="1500" dirty="0"/>
        </a:p>
      </dgm:t>
    </dgm:pt>
    <dgm:pt modelId="{75890110-4CFD-4A6F-86E4-5230004F21BD}" type="parTrans" cxnId="{37E93BE5-2674-4FB3-87A1-229706C4A9B5}">
      <dgm:prSet/>
      <dgm:spPr/>
      <dgm:t>
        <a:bodyPr/>
        <a:lstStyle/>
        <a:p>
          <a:endParaRPr lang="en-IN"/>
        </a:p>
      </dgm:t>
    </dgm:pt>
    <dgm:pt modelId="{1DABB54C-DB82-4DD1-961C-8600F8253A32}" type="sibTrans" cxnId="{37E93BE5-2674-4FB3-87A1-229706C4A9B5}">
      <dgm:prSet/>
      <dgm:spPr/>
      <dgm:t>
        <a:bodyPr/>
        <a:lstStyle/>
        <a:p>
          <a:endParaRPr lang="en-IN"/>
        </a:p>
      </dgm:t>
    </dgm:pt>
    <dgm:pt modelId="{722652FA-5FF5-44B3-896B-B7498F6DF65C}">
      <dgm:prSet phldrT="[Text]" custT="1"/>
      <dgm:spPr>
        <a:solidFill>
          <a:schemeClr val="accent3">
            <a:lumMod val="60000"/>
            <a:lumOff val="40000"/>
          </a:schemeClr>
        </a:solidFill>
      </dgm:spPr>
      <dgm:t>
        <a:bodyPr/>
        <a:lstStyle/>
        <a:p>
          <a:pPr algn="just"/>
          <a:r>
            <a:rPr lang="en-IN" sz="1500" b="1" dirty="0" smtClean="0">
              <a:solidFill>
                <a:schemeClr val="tx1"/>
              </a:solidFill>
              <a:latin typeface="Calibri" panose="020F0502020204030204" pitchFamily="34" charset="0"/>
              <a:cs typeface="Calibri" panose="020F0502020204030204" pitchFamily="34" charset="0"/>
            </a:rPr>
            <a:t>Factories Act, 1948: </a:t>
          </a:r>
          <a:r>
            <a:rPr lang="en-US" sz="1500" dirty="0" smtClean="0">
              <a:solidFill>
                <a:schemeClr val="tx1"/>
              </a:solidFill>
              <a:latin typeface="Calibri" panose="020F0502020204030204" pitchFamily="34" charset="0"/>
              <a:cs typeface="Calibri" panose="020F0502020204030204" pitchFamily="34" charset="0"/>
            </a:rPr>
            <a:t>hazardous processes refers to ‘any activity or process involving the handling of raw materials, finished products, by-products, wastes can directly affect the health of the worker or the environment. Therefore, special care needs to be taken by workers engaged in these activities or processes. </a:t>
          </a:r>
        </a:p>
        <a:p>
          <a:pPr algn="just"/>
          <a:r>
            <a:rPr lang="en-US" sz="1500" b="1" dirty="0" smtClean="0">
              <a:solidFill>
                <a:schemeClr val="tx1"/>
              </a:solidFill>
              <a:latin typeface="Calibri" panose="020F0502020204030204" pitchFamily="34" charset="0"/>
              <a:cs typeface="Calibri" panose="020F0502020204030204" pitchFamily="34" charset="0"/>
            </a:rPr>
            <a:t>Limited definition. Lists 29 processes to be hazardous</a:t>
          </a:r>
          <a:endParaRPr lang="en-IN" sz="1500" b="1" dirty="0">
            <a:solidFill>
              <a:schemeClr val="tx1"/>
            </a:solidFill>
          </a:endParaRPr>
        </a:p>
      </dgm:t>
    </dgm:pt>
    <dgm:pt modelId="{E62D83E3-3ABE-408D-AD17-FD37E0FBF1B0}" type="parTrans" cxnId="{612DD671-EFBF-40A5-B72A-B3B40610EAAD}">
      <dgm:prSet/>
      <dgm:spPr/>
      <dgm:t>
        <a:bodyPr/>
        <a:lstStyle/>
        <a:p>
          <a:endParaRPr lang="en-IN"/>
        </a:p>
      </dgm:t>
    </dgm:pt>
    <dgm:pt modelId="{91A3069B-02EA-4FD6-A233-305D8BC54FD5}" type="sibTrans" cxnId="{612DD671-EFBF-40A5-B72A-B3B40610EAAD}">
      <dgm:prSet/>
      <dgm:spPr/>
      <dgm:t>
        <a:bodyPr/>
        <a:lstStyle/>
        <a:p>
          <a:endParaRPr lang="en-IN"/>
        </a:p>
      </dgm:t>
    </dgm:pt>
    <dgm:pt modelId="{64AE14BE-7428-43C0-92B9-6D5654B97E08}">
      <dgm:prSet phldrT="[Text]" custT="1"/>
      <dgm:spPr>
        <a:solidFill>
          <a:schemeClr val="accent3">
            <a:lumMod val="60000"/>
            <a:lumOff val="40000"/>
          </a:schemeClr>
        </a:solidFill>
      </dgm:spPr>
      <dgm:t>
        <a:bodyPr/>
        <a:lstStyle/>
        <a:p>
          <a:pPr algn="just"/>
          <a:r>
            <a:rPr lang="en-IN" sz="1500" b="1" dirty="0" smtClean="0">
              <a:solidFill>
                <a:schemeClr val="tx1"/>
              </a:solidFill>
              <a:latin typeface="Calibri" panose="020F0502020204030204" pitchFamily="34" charset="0"/>
              <a:cs typeface="Calibri" panose="020F0502020204030204" pitchFamily="34" charset="0"/>
            </a:rPr>
            <a:t>Environment Protection Act, 1986</a:t>
          </a:r>
          <a:r>
            <a:rPr lang="en-IN" sz="1500" dirty="0" smtClean="0">
              <a:solidFill>
                <a:schemeClr val="tx1"/>
              </a:solidFill>
              <a:latin typeface="Calibri" panose="020F0502020204030204" pitchFamily="34" charset="0"/>
              <a:cs typeface="Calibri" panose="020F0502020204030204" pitchFamily="34" charset="0"/>
            </a:rPr>
            <a:t>: ‘hazardous substance’ means any substance or preparation which, by reason of its chemical or </a:t>
          </a:r>
          <a:r>
            <a:rPr lang="en-IN" sz="1500" dirty="0" err="1" smtClean="0">
              <a:solidFill>
                <a:schemeClr val="tx1"/>
              </a:solidFill>
              <a:latin typeface="Calibri" panose="020F0502020204030204" pitchFamily="34" charset="0"/>
              <a:cs typeface="Calibri" panose="020F0502020204030204" pitchFamily="34" charset="0"/>
            </a:rPr>
            <a:t>physico</a:t>
          </a:r>
          <a:r>
            <a:rPr lang="en-IN" sz="1500" dirty="0" smtClean="0">
              <a:solidFill>
                <a:schemeClr val="tx1"/>
              </a:solidFill>
              <a:latin typeface="Calibri" panose="020F0502020204030204" pitchFamily="34" charset="0"/>
              <a:cs typeface="Calibri" panose="020F0502020204030204" pitchFamily="34" charset="0"/>
            </a:rPr>
            <a:t>-chemical properties or handling, is liable to cause harm to human beings, other living creatures, plant, micro-organism, property or the environment. </a:t>
          </a:r>
        </a:p>
        <a:p>
          <a:pPr algn="just"/>
          <a:r>
            <a:rPr lang="en-IN" sz="1500" b="1" dirty="0" smtClean="0">
              <a:solidFill>
                <a:schemeClr val="tx1"/>
              </a:solidFill>
              <a:latin typeface="Calibri" panose="020F0502020204030204" pitchFamily="34" charset="0"/>
              <a:cs typeface="Calibri" panose="020F0502020204030204" pitchFamily="34" charset="0"/>
            </a:rPr>
            <a:t>More expansive definition. Lists 104 substances and processes to be hazardous </a:t>
          </a:r>
          <a:endParaRPr lang="en-IN" sz="1500" b="1" dirty="0">
            <a:solidFill>
              <a:schemeClr val="tx1"/>
            </a:solidFill>
            <a:latin typeface="Calibri" panose="020F0502020204030204" pitchFamily="34" charset="0"/>
            <a:cs typeface="Calibri" panose="020F0502020204030204" pitchFamily="34" charset="0"/>
          </a:endParaRPr>
        </a:p>
      </dgm:t>
    </dgm:pt>
    <dgm:pt modelId="{8C008051-A54C-4B61-B368-101672085909}" type="parTrans" cxnId="{8660CF10-E152-42E9-BF34-3323949B1608}">
      <dgm:prSet/>
      <dgm:spPr/>
      <dgm:t>
        <a:bodyPr/>
        <a:lstStyle/>
        <a:p>
          <a:endParaRPr lang="en-IN"/>
        </a:p>
      </dgm:t>
    </dgm:pt>
    <dgm:pt modelId="{01F25688-84DE-41D0-924A-28603B0A0345}" type="sibTrans" cxnId="{8660CF10-E152-42E9-BF34-3323949B1608}">
      <dgm:prSet/>
      <dgm:spPr/>
      <dgm:t>
        <a:bodyPr/>
        <a:lstStyle/>
        <a:p>
          <a:endParaRPr lang="en-IN"/>
        </a:p>
      </dgm:t>
    </dgm:pt>
    <dgm:pt modelId="{4DFAA0DE-16B1-4C4A-90ED-08BC4395E239}" type="pres">
      <dgm:prSet presAssocID="{11ADBC7D-EFF8-4767-A7FA-5B4BA7091394}" presName="composite" presStyleCnt="0">
        <dgm:presLayoutVars>
          <dgm:chMax val="1"/>
          <dgm:dir/>
          <dgm:resizeHandles val="exact"/>
        </dgm:presLayoutVars>
      </dgm:prSet>
      <dgm:spPr/>
      <dgm:t>
        <a:bodyPr/>
        <a:lstStyle/>
        <a:p>
          <a:endParaRPr lang="en-IN"/>
        </a:p>
      </dgm:t>
    </dgm:pt>
    <dgm:pt modelId="{761CA4E8-66D9-4283-83F3-C07F89B593AA}" type="pres">
      <dgm:prSet presAssocID="{B76F56B6-E62A-4877-96DE-33551D970063}" presName="roof" presStyleLbl="dkBgShp" presStyleIdx="0" presStyleCnt="2" custScaleY="63333"/>
      <dgm:spPr/>
      <dgm:t>
        <a:bodyPr/>
        <a:lstStyle/>
        <a:p>
          <a:endParaRPr lang="en-IN"/>
        </a:p>
      </dgm:t>
    </dgm:pt>
    <dgm:pt modelId="{DE4B842B-003A-43CD-A31B-0BC586B54B6A}" type="pres">
      <dgm:prSet presAssocID="{B76F56B6-E62A-4877-96DE-33551D970063}" presName="pillars" presStyleCnt="0"/>
      <dgm:spPr/>
    </dgm:pt>
    <dgm:pt modelId="{B7455B84-1335-4152-8220-EE7EB13A9F10}" type="pres">
      <dgm:prSet presAssocID="{B76F56B6-E62A-4877-96DE-33551D970063}" presName="pillar1" presStyleLbl="node1" presStyleIdx="0" presStyleCnt="2" custScaleY="135097">
        <dgm:presLayoutVars>
          <dgm:bulletEnabled val="1"/>
        </dgm:presLayoutVars>
      </dgm:prSet>
      <dgm:spPr/>
      <dgm:t>
        <a:bodyPr/>
        <a:lstStyle/>
        <a:p>
          <a:endParaRPr lang="en-IN"/>
        </a:p>
      </dgm:t>
    </dgm:pt>
    <dgm:pt modelId="{CD27C305-1C66-45E4-A3FC-9AEE6D23F1EC}" type="pres">
      <dgm:prSet presAssocID="{64AE14BE-7428-43C0-92B9-6D5654B97E08}" presName="pillarX" presStyleLbl="node1" presStyleIdx="1" presStyleCnt="2" custScaleY="136684" custLinFactNeighborX="0" custLinFactNeighborY="1537">
        <dgm:presLayoutVars>
          <dgm:bulletEnabled val="1"/>
        </dgm:presLayoutVars>
      </dgm:prSet>
      <dgm:spPr/>
      <dgm:t>
        <a:bodyPr/>
        <a:lstStyle/>
        <a:p>
          <a:endParaRPr lang="en-IN"/>
        </a:p>
      </dgm:t>
    </dgm:pt>
    <dgm:pt modelId="{64EE751A-1CE4-4183-AB1F-6181C46EBFD4}" type="pres">
      <dgm:prSet presAssocID="{B76F56B6-E62A-4877-96DE-33551D970063}" presName="base" presStyleLbl="dkBgShp" presStyleIdx="1" presStyleCnt="2" custLinFactNeighborX="-1887" custLinFactNeighborY="61935"/>
      <dgm:spPr>
        <a:solidFill>
          <a:schemeClr val="accent3">
            <a:lumMod val="60000"/>
            <a:lumOff val="40000"/>
          </a:schemeClr>
        </a:solidFill>
      </dgm:spPr>
    </dgm:pt>
  </dgm:ptLst>
  <dgm:cxnLst>
    <dgm:cxn modelId="{8660CF10-E152-42E9-BF34-3323949B1608}" srcId="{B76F56B6-E62A-4877-96DE-33551D970063}" destId="{64AE14BE-7428-43C0-92B9-6D5654B97E08}" srcOrd="1" destOrd="0" parTransId="{8C008051-A54C-4B61-B368-101672085909}" sibTransId="{01F25688-84DE-41D0-924A-28603B0A0345}"/>
    <dgm:cxn modelId="{DF5B394D-5533-44AB-B610-3B100DD56645}" type="presOf" srcId="{64AE14BE-7428-43C0-92B9-6D5654B97E08}" destId="{CD27C305-1C66-45E4-A3FC-9AEE6D23F1EC}" srcOrd="0" destOrd="0" presId="urn:microsoft.com/office/officeart/2005/8/layout/hList3"/>
    <dgm:cxn modelId="{B1F6BFE6-A54F-4937-BFC0-183710836F19}" type="presOf" srcId="{B76F56B6-E62A-4877-96DE-33551D970063}" destId="{761CA4E8-66D9-4283-83F3-C07F89B593AA}" srcOrd="0" destOrd="0" presId="urn:microsoft.com/office/officeart/2005/8/layout/hList3"/>
    <dgm:cxn modelId="{3618C427-6D78-4613-842A-9218C765305D}" type="presOf" srcId="{11ADBC7D-EFF8-4767-A7FA-5B4BA7091394}" destId="{4DFAA0DE-16B1-4C4A-90ED-08BC4395E239}" srcOrd="0" destOrd="0" presId="urn:microsoft.com/office/officeart/2005/8/layout/hList3"/>
    <dgm:cxn modelId="{37E93BE5-2674-4FB3-87A1-229706C4A9B5}" srcId="{11ADBC7D-EFF8-4767-A7FA-5B4BA7091394}" destId="{B76F56B6-E62A-4877-96DE-33551D970063}" srcOrd="0" destOrd="0" parTransId="{75890110-4CFD-4A6F-86E4-5230004F21BD}" sibTransId="{1DABB54C-DB82-4DD1-961C-8600F8253A32}"/>
    <dgm:cxn modelId="{898FE16A-6F2F-4708-9E6A-04726417F571}" type="presOf" srcId="{722652FA-5FF5-44B3-896B-B7498F6DF65C}" destId="{B7455B84-1335-4152-8220-EE7EB13A9F10}" srcOrd="0" destOrd="0" presId="urn:microsoft.com/office/officeart/2005/8/layout/hList3"/>
    <dgm:cxn modelId="{612DD671-EFBF-40A5-B72A-B3B40610EAAD}" srcId="{B76F56B6-E62A-4877-96DE-33551D970063}" destId="{722652FA-5FF5-44B3-896B-B7498F6DF65C}" srcOrd="0" destOrd="0" parTransId="{E62D83E3-3ABE-408D-AD17-FD37E0FBF1B0}" sibTransId="{91A3069B-02EA-4FD6-A233-305D8BC54FD5}"/>
    <dgm:cxn modelId="{5B6523ED-7BD9-482A-BA3E-A34C9B3BAC9B}" type="presParOf" srcId="{4DFAA0DE-16B1-4C4A-90ED-08BC4395E239}" destId="{761CA4E8-66D9-4283-83F3-C07F89B593AA}" srcOrd="0" destOrd="0" presId="urn:microsoft.com/office/officeart/2005/8/layout/hList3"/>
    <dgm:cxn modelId="{B89A038E-BF85-4672-B300-5F1F2236842D}" type="presParOf" srcId="{4DFAA0DE-16B1-4C4A-90ED-08BC4395E239}" destId="{DE4B842B-003A-43CD-A31B-0BC586B54B6A}" srcOrd="1" destOrd="0" presId="urn:microsoft.com/office/officeart/2005/8/layout/hList3"/>
    <dgm:cxn modelId="{B1649F73-E93A-4818-AF9B-1E755E59B511}" type="presParOf" srcId="{DE4B842B-003A-43CD-A31B-0BC586B54B6A}" destId="{B7455B84-1335-4152-8220-EE7EB13A9F10}" srcOrd="0" destOrd="0" presId="urn:microsoft.com/office/officeart/2005/8/layout/hList3"/>
    <dgm:cxn modelId="{6FB9B8B4-FFAF-4574-BACD-29CA77F77810}" type="presParOf" srcId="{DE4B842B-003A-43CD-A31B-0BC586B54B6A}" destId="{CD27C305-1C66-45E4-A3FC-9AEE6D23F1EC}" srcOrd="1" destOrd="0" presId="urn:microsoft.com/office/officeart/2005/8/layout/hList3"/>
    <dgm:cxn modelId="{843B3F5B-2888-4908-8A94-74C5FFA45B5B}" type="presParOf" srcId="{4DFAA0DE-16B1-4C4A-90ED-08BC4395E239}" destId="{64EE751A-1CE4-4183-AB1F-6181C46EBFD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1CA4E8-66D9-4283-83F3-C07F89B593AA}">
      <dsp:nvSpPr>
        <dsp:cNvPr id="0" name=""/>
        <dsp:cNvSpPr/>
      </dsp:nvSpPr>
      <dsp:spPr>
        <a:xfrm>
          <a:off x="0" y="12955"/>
          <a:ext cx="8458199" cy="521205"/>
        </a:xfrm>
        <a:prstGeom prst="rect">
          <a:avLst/>
        </a:prstGeom>
        <a:solidFill>
          <a:schemeClr val="accent3">
            <a:lumMod val="60000"/>
            <a:lumOff val="4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N" sz="1500" kern="1200" dirty="0" smtClean="0">
              <a:solidFill>
                <a:schemeClr val="tx1"/>
              </a:solidFill>
              <a:latin typeface="Calibri" panose="020F0502020204030204" pitchFamily="34" charset="0"/>
              <a:cs typeface="Calibri" panose="020F0502020204030204" pitchFamily="34" charset="0"/>
            </a:rPr>
            <a:t>Child Labour Legislation Draws its definition of Hazardous Processes from the </a:t>
          </a:r>
          <a:r>
            <a:rPr lang="en-IN" sz="1500" b="1" kern="1200" dirty="0" smtClean="0">
              <a:solidFill>
                <a:schemeClr val="tx1"/>
              </a:solidFill>
              <a:latin typeface="Calibri" panose="020F0502020204030204" pitchFamily="34" charset="0"/>
              <a:cs typeface="Calibri" panose="020F0502020204030204" pitchFamily="34" charset="0"/>
            </a:rPr>
            <a:t>Factories Act, 1948</a:t>
          </a:r>
          <a:endParaRPr lang="en-IN" sz="1500" kern="1200" dirty="0"/>
        </a:p>
      </dsp:txBody>
      <dsp:txXfrm>
        <a:off x="0" y="12955"/>
        <a:ext cx="8458199" cy="521205"/>
      </dsp:txXfrm>
    </dsp:sp>
    <dsp:sp modelId="{B7455B84-1335-4152-8220-EE7EB13A9F10}">
      <dsp:nvSpPr>
        <dsp:cNvPr id="0" name=""/>
        <dsp:cNvSpPr/>
      </dsp:nvSpPr>
      <dsp:spPr>
        <a:xfrm>
          <a:off x="0" y="381762"/>
          <a:ext cx="4229099" cy="2334767"/>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n-IN" sz="1500" b="1" kern="1200" dirty="0" smtClean="0">
              <a:solidFill>
                <a:schemeClr val="tx1"/>
              </a:solidFill>
              <a:latin typeface="Calibri" panose="020F0502020204030204" pitchFamily="34" charset="0"/>
              <a:cs typeface="Calibri" panose="020F0502020204030204" pitchFamily="34" charset="0"/>
            </a:rPr>
            <a:t>Factories Act, 1948: </a:t>
          </a:r>
          <a:r>
            <a:rPr lang="en-US" sz="1500" kern="1200" dirty="0" smtClean="0">
              <a:solidFill>
                <a:schemeClr val="tx1"/>
              </a:solidFill>
              <a:latin typeface="Calibri" panose="020F0502020204030204" pitchFamily="34" charset="0"/>
              <a:cs typeface="Calibri" panose="020F0502020204030204" pitchFamily="34" charset="0"/>
            </a:rPr>
            <a:t>hazardous processes refers to ‘any activity or process involving the handling of raw materials, finished products, by-products, wastes can directly affect the health of the worker or the environment. Therefore, special care needs to be taken by workers engaged in these activities or processes. </a:t>
          </a:r>
        </a:p>
        <a:p>
          <a:pPr lvl="0" algn="just" defTabSz="666750">
            <a:lnSpc>
              <a:spcPct val="90000"/>
            </a:lnSpc>
            <a:spcBef>
              <a:spcPct val="0"/>
            </a:spcBef>
            <a:spcAft>
              <a:spcPct val="35000"/>
            </a:spcAft>
          </a:pPr>
          <a:r>
            <a:rPr lang="en-US" sz="1500" b="1" kern="1200" dirty="0" smtClean="0">
              <a:solidFill>
                <a:schemeClr val="tx1"/>
              </a:solidFill>
              <a:latin typeface="Calibri" panose="020F0502020204030204" pitchFamily="34" charset="0"/>
              <a:cs typeface="Calibri" panose="020F0502020204030204" pitchFamily="34" charset="0"/>
            </a:rPr>
            <a:t>Limited definition. Lists 29 processes to be hazardous</a:t>
          </a:r>
          <a:endParaRPr lang="en-IN" sz="1500" b="1" kern="1200" dirty="0">
            <a:solidFill>
              <a:schemeClr val="tx1"/>
            </a:solidFill>
          </a:endParaRPr>
        </a:p>
      </dsp:txBody>
      <dsp:txXfrm>
        <a:off x="0" y="381762"/>
        <a:ext cx="4229099" cy="2334767"/>
      </dsp:txXfrm>
    </dsp:sp>
    <dsp:sp modelId="{CD27C305-1C66-45E4-A3FC-9AEE6D23F1EC}">
      <dsp:nvSpPr>
        <dsp:cNvPr id="0" name=""/>
        <dsp:cNvSpPr/>
      </dsp:nvSpPr>
      <dsp:spPr>
        <a:xfrm>
          <a:off x="4229099" y="381005"/>
          <a:ext cx="4229099" cy="2362194"/>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just" defTabSz="666750">
            <a:lnSpc>
              <a:spcPct val="90000"/>
            </a:lnSpc>
            <a:spcBef>
              <a:spcPct val="0"/>
            </a:spcBef>
            <a:spcAft>
              <a:spcPct val="35000"/>
            </a:spcAft>
          </a:pPr>
          <a:r>
            <a:rPr lang="en-IN" sz="1500" b="1" kern="1200" dirty="0" smtClean="0">
              <a:solidFill>
                <a:schemeClr val="tx1"/>
              </a:solidFill>
              <a:latin typeface="Calibri" panose="020F0502020204030204" pitchFamily="34" charset="0"/>
              <a:cs typeface="Calibri" panose="020F0502020204030204" pitchFamily="34" charset="0"/>
            </a:rPr>
            <a:t>Environment Protection Act, 1986</a:t>
          </a:r>
          <a:r>
            <a:rPr lang="en-IN" sz="1500" kern="1200" dirty="0" smtClean="0">
              <a:solidFill>
                <a:schemeClr val="tx1"/>
              </a:solidFill>
              <a:latin typeface="Calibri" panose="020F0502020204030204" pitchFamily="34" charset="0"/>
              <a:cs typeface="Calibri" panose="020F0502020204030204" pitchFamily="34" charset="0"/>
            </a:rPr>
            <a:t>: ‘hazardous substance’ means any substance or preparation which, by reason of its chemical or </a:t>
          </a:r>
          <a:r>
            <a:rPr lang="en-IN" sz="1500" kern="1200" dirty="0" err="1" smtClean="0">
              <a:solidFill>
                <a:schemeClr val="tx1"/>
              </a:solidFill>
              <a:latin typeface="Calibri" panose="020F0502020204030204" pitchFamily="34" charset="0"/>
              <a:cs typeface="Calibri" panose="020F0502020204030204" pitchFamily="34" charset="0"/>
            </a:rPr>
            <a:t>physico</a:t>
          </a:r>
          <a:r>
            <a:rPr lang="en-IN" sz="1500" kern="1200" dirty="0" smtClean="0">
              <a:solidFill>
                <a:schemeClr val="tx1"/>
              </a:solidFill>
              <a:latin typeface="Calibri" panose="020F0502020204030204" pitchFamily="34" charset="0"/>
              <a:cs typeface="Calibri" panose="020F0502020204030204" pitchFamily="34" charset="0"/>
            </a:rPr>
            <a:t>-chemical properties or handling, is liable to cause harm to human beings, other living creatures, plant, micro-organism, property or the environment. </a:t>
          </a:r>
        </a:p>
        <a:p>
          <a:pPr lvl="0" algn="just" defTabSz="666750">
            <a:lnSpc>
              <a:spcPct val="90000"/>
            </a:lnSpc>
            <a:spcBef>
              <a:spcPct val="0"/>
            </a:spcBef>
            <a:spcAft>
              <a:spcPct val="35000"/>
            </a:spcAft>
          </a:pPr>
          <a:r>
            <a:rPr lang="en-IN" sz="1500" b="1" kern="1200" dirty="0" smtClean="0">
              <a:solidFill>
                <a:schemeClr val="tx1"/>
              </a:solidFill>
              <a:latin typeface="Calibri" panose="020F0502020204030204" pitchFamily="34" charset="0"/>
              <a:cs typeface="Calibri" panose="020F0502020204030204" pitchFamily="34" charset="0"/>
            </a:rPr>
            <a:t>More expansive definition. Lists 104 substances and processes to be hazardous </a:t>
          </a:r>
          <a:endParaRPr lang="en-IN" sz="1500" b="1" kern="1200" dirty="0">
            <a:solidFill>
              <a:schemeClr val="tx1"/>
            </a:solidFill>
            <a:latin typeface="Calibri" panose="020F0502020204030204" pitchFamily="34" charset="0"/>
            <a:cs typeface="Calibri" panose="020F0502020204030204" pitchFamily="34" charset="0"/>
          </a:endParaRPr>
        </a:p>
      </dsp:txBody>
      <dsp:txXfrm>
        <a:off x="4229099" y="381005"/>
        <a:ext cx="4229099" cy="2362194"/>
      </dsp:txXfrm>
    </dsp:sp>
    <dsp:sp modelId="{64EE751A-1CE4-4183-AB1F-6181C46EBFD4}">
      <dsp:nvSpPr>
        <dsp:cNvPr id="0" name=""/>
        <dsp:cNvSpPr/>
      </dsp:nvSpPr>
      <dsp:spPr>
        <a:xfrm>
          <a:off x="0" y="2532184"/>
          <a:ext cx="8458199" cy="192024"/>
        </a:xfrm>
        <a:prstGeom prst="rect">
          <a:avLst/>
        </a:prstGeom>
        <a:solidFill>
          <a:schemeClr val="accent3">
            <a:lumMod val="60000"/>
            <a:lumOff val="4000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Google Shape;3;n"/>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9525">
            <a:solidFill>
              <a:srgbClr val="000000"/>
            </a:solidFill>
            <a:round/>
            <a:headEnd type="none" w="sm" len="sm"/>
            <a:tailEnd type="none" w="sm" len="sm"/>
          </a:ln>
        </p:spPr>
      </p:sp>
      <p:sp>
        <p:nvSpPr>
          <p:cNvPr id="19459"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Tree>
    <p:extLst>
      <p:ext uri="{BB962C8B-B14F-4D97-AF65-F5344CB8AC3E}">
        <p14:creationId xmlns:p14="http://schemas.microsoft.com/office/powerpoint/2010/main" val="25357299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N" dirty="0" smtClean="0">
                <a:latin typeface="Calibri" panose="020F0502020204030204" pitchFamily="34" charset="0"/>
                <a:cs typeface="Calibri" panose="020F0502020204030204" pitchFamily="34" charset="0"/>
              </a:rPr>
              <a:t>Rural Areas: </a:t>
            </a:r>
          </a:p>
          <a:p>
            <a:pPr lvl="0"/>
            <a:r>
              <a:rPr lang="en-IN" dirty="0" smtClean="0">
                <a:latin typeface="Calibri" panose="020F0502020204030204" pitchFamily="34" charset="0"/>
                <a:cs typeface="Calibri" panose="020F0502020204030204" pitchFamily="34" charset="0"/>
              </a:rPr>
              <a:t>1. Boys and girls (5-14 years) : approx. </a:t>
            </a:r>
            <a:r>
              <a:rPr lang="en-US" dirty="0" smtClean="0">
                <a:latin typeface="Calibri" panose="020F0502020204030204" pitchFamily="34" charset="0"/>
                <a:cs typeface="Calibri" panose="020F0502020204030204" pitchFamily="34" charset="0"/>
              </a:rPr>
              <a:t>95 per cent are attending school; 5 per cent are working as helpers in family enterprises</a:t>
            </a:r>
            <a:endParaRPr lang="en-IN" dirty="0" smtClean="0">
              <a:latin typeface="Calibri" panose="020F0502020204030204" pitchFamily="34" charset="0"/>
              <a:cs typeface="Calibri" panose="020F0502020204030204" pitchFamily="34" charset="0"/>
            </a:endParaRPr>
          </a:p>
          <a:p>
            <a:pPr lvl="0"/>
            <a:r>
              <a:rPr lang="en-IN" dirty="0" smtClean="0">
                <a:latin typeface="Calibri" panose="020F0502020204030204" pitchFamily="34" charset="0"/>
                <a:cs typeface="Calibri" panose="020F0502020204030204" pitchFamily="34" charset="0"/>
              </a:rPr>
              <a:t>2. Adolescent Boys (15-18 years): </a:t>
            </a:r>
            <a:r>
              <a:rPr lang="en-US" dirty="0" smtClean="0">
                <a:latin typeface="Calibri" panose="020F0502020204030204" pitchFamily="34" charset="0"/>
                <a:cs typeface="Calibri" panose="020F0502020204030204" pitchFamily="34" charset="0"/>
              </a:rPr>
              <a:t>68 per cent are attending school, 32 per cent are working as helpers or looking for employment. 8.2 per cent of the working</a:t>
            </a:r>
            <a:r>
              <a:rPr lang="en-US" baseline="0" dirty="0" smtClean="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adolescent boys are engaged in agriculture and allied industries and 5.3 per cent are engaged in the manufacture of pharmaceuticals, medicinal chemical and botanical products </a:t>
            </a:r>
            <a:endParaRPr lang="en-IN" dirty="0" smtClean="0">
              <a:latin typeface="Calibri" panose="020F0502020204030204" pitchFamily="34" charset="0"/>
              <a:cs typeface="Calibri" panose="020F0502020204030204" pitchFamily="34" charset="0"/>
            </a:endParaRPr>
          </a:p>
          <a:p>
            <a:pPr lvl="0"/>
            <a:r>
              <a:rPr lang="en-IN" dirty="0" smtClean="0">
                <a:latin typeface="Calibri" panose="020F0502020204030204" pitchFamily="34" charset="0"/>
                <a:cs typeface="Calibri" panose="020F0502020204030204" pitchFamily="34" charset="0"/>
              </a:rPr>
              <a:t>3. Adolescent Girls (15-18 years): </a:t>
            </a:r>
            <a:r>
              <a:rPr lang="en-US" dirty="0" smtClean="0">
                <a:latin typeface="Calibri" panose="020F0502020204030204" pitchFamily="34" charset="0"/>
                <a:cs typeface="Calibri" panose="020F0502020204030204" pitchFamily="34" charset="0"/>
              </a:rPr>
              <a:t>53 per cent are attending the school and remaining working as helper in the family enterprise and casual </a:t>
            </a:r>
            <a:r>
              <a:rPr lang="en-US" dirty="0" err="1" smtClean="0">
                <a:latin typeface="Calibri" panose="020F0502020204030204" pitchFamily="34" charset="0"/>
                <a:cs typeface="Calibri" panose="020F0502020204030204" pitchFamily="34" charset="0"/>
              </a:rPr>
              <a:t>labourers</a:t>
            </a:r>
            <a:endParaRPr lang="en-US" dirty="0" smtClean="0">
              <a:latin typeface="Calibri" panose="020F0502020204030204" pitchFamily="34" charset="0"/>
              <a:cs typeface="Calibri" panose="020F0502020204030204" pitchFamily="34" charset="0"/>
            </a:endParaRPr>
          </a:p>
          <a:p>
            <a:pPr lvl="0"/>
            <a:endParaRPr lang="en-US" dirty="0" smtClean="0">
              <a:latin typeface="Calibri" panose="020F0502020204030204" pitchFamily="34" charset="0"/>
              <a:cs typeface="Calibri" panose="020F0502020204030204" pitchFamily="34" charset="0"/>
            </a:endParaRPr>
          </a:p>
          <a:p>
            <a:pPr lvl="0"/>
            <a:r>
              <a:rPr lang="en-US" dirty="0" smtClean="0">
                <a:latin typeface="Calibri" panose="020F0502020204030204" pitchFamily="34" charset="0"/>
                <a:cs typeface="Calibri" panose="020F0502020204030204" pitchFamily="34" charset="0"/>
              </a:rPr>
              <a:t>Urban Areas: </a:t>
            </a:r>
          </a:p>
          <a:p>
            <a:pPr lvl="0"/>
            <a:r>
              <a:rPr lang="en-IN" dirty="0" smtClean="0">
                <a:latin typeface="Calibri" panose="020F0502020204030204" pitchFamily="34" charset="0"/>
                <a:cs typeface="Calibri" panose="020F0502020204030204" pitchFamily="34" charset="0"/>
              </a:rPr>
              <a:t>1. Boys and Girls (5-14 years): approx. </a:t>
            </a:r>
            <a:r>
              <a:rPr lang="en-US" dirty="0" smtClean="0">
                <a:latin typeface="Calibri" panose="020F0502020204030204" pitchFamily="34" charset="0"/>
                <a:cs typeface="Calibri" panose="020F0502020204030204" pitchFamily="34" charset="0"/>
              </a:rPr>
              <a:t>96 per cent are attending school; 4 per cent are working as helpers in family enterprises</a:t>
            </a:r>
            <a:endParaRPr lang="en-IN" dirty="0" smtClean="0"/>
          </a:p>
          <a:p>
            <a:pPr lvl="0"/>
            <a:r>
              <a:rPr lang="en-IN" dirty="0" smtClean="0">
                <a:latin typeface="Calibri" panose="020F0502020204030204" pitchFamily="34" charset="0"/>
                <a:cs typeface="Calibri" panose="020F0502020204030204" pitchFamily="34" charset="0"/>
              </a:rPr>
              <a:t>2. Adolescent Boys (15-18 years): 69 </a:t>
            </a:r>
            <a:r>
              <a:rPr lang="en-IN" dirty="0" err="1" smtClean="0">
                <a:latin typeface="Calibri" panose="020F0502020204030204" pitchFamily="34" charset="0"/>
                <a:cs typeface="Calibri" panose="020F0502020204030204" pitchFamily="34" charset="0"/>
              </a:rPr>
              <a:t>percent</a:t>
            </a:r>
            <a:r>
              <a:rPr lang="en-IN" dirty="0" smtClean="0">
                <a:latin typeface="Calibri" panose="020F0502020204030204" pitchFamily="34" charset="0"/>
                <a:cs typeface="Calibri" panose="020F0502020204030204" pitchFamily="34" charset="0"/>
              </a:rPr>
              <a:t> are attending school, 31 per cent are working . </a:t>
            </a:r>
            <a:r>
              <a:rPr lang="en-US" dirty="0" smtClean="0">
                <a:latin typeface="Calibri" panose="020F0502020204030204" pitchFamily="34" charset="0"/>
                <a:cs typeface="Calibri" panose="020F0502020204030204" pitchFamily="34" charset="0"/>
              </a:rPr>
              <a:t>6.1 per cent of the working adolescents are engaged in the upcoming trade service, furniture and construction sector</a:t>
            </a:r>
            <a:endParaRPr lang="en-IN" dirty="0" smtClean="0">
              <a:latin typeface="Calibri" panose="020F0502020204030204" pitchFamily="34" charset="0"/>
              <a:cs typeface="Calibri" panose="020F0502020204030204" pitchFamily="34" charset="0"/>
            </a:endParaRPr>
          </a:p>
          <a:p>
            <a:pPr lvl="0"/>
            <a:r>
              <a:rPr lang="en-IN" dirty="0" smtClean="0">
                <a:latin typeface="Calibri" panose="020F0502020204030204" pitchFamily="34" charset="0"/>
                <a:cs typeface="Calibri" panose="020F0502020204030204" pitchFamily="34" charset="0"/>
              </a:rPr>
              <a:t>3. Adolescent Girls (15-18 years): 71 per cent are attending school. </a:t>
            </a:r>
            <a:r>
              <a:rPr lang="en-US" dirty="0" smtClean="0">
                <a:latin typeface="Calibri" panose="020F0502020204030204" pitchFamily="34" charset="0"/>
                <a:cs typeface="Calibri" panose="020F0502020204030204" pitchFamily="34" charset="0"/>
              </a:rPr>
              <a:t>3.8 per cent work as unpaid family workers and 1.2 per cent work as regular wage/salary workers</a:t>
            </a:r>
            <a:endParaRPr lang="en-IN" dirty="0" smtClean="0">
              <a:latin typeface="Calibri" panose="020F0502020204030204" pitchFamily="34" charset="0"/>
              <a:cs typeface="Calibri" panose="020F0502020204030204" pitchFamily="34" charset="0"/>
            </a:endParaRPr>
          </a:p>
          <a:p>
            <a:pPr lvl="0"/>
            <a:endParaRPr lang="en-IN" dirty="0" smtClean="0">
              <a:latin typeface="Calibri" panose="020F0502020204030204" pitchFamily="34" charset="0"/>
              <a:cs typeface="Calibri" panose="020F0502020204030204" pitchFamily="34" charset="0"/>
            </a:endParaRPr>
          </a:p>
          <a:p>
            <a:endParaRPr lang="en-IN" dirty="0"/>
          </a:p>
        </p:txBody>
      </p:sp>
    </p:spTree>
    <p:extLst>
      <p:ext uri="{BB962C8B-B14F-4D97-AF65-F5344CB8AC3E}">
        <p14:creationId xmlns:p14="http://schemas.microsoft.com/office/powerpoint/2010/main" val="2216816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ounded Rectangle 3"/>
          <p:cNvSpPr/>
          <p:nvPr userDrawn="1"/>
        </p:nvSpPr>
        <p:spPr>
          <a:xfrm>
            <a:off x="-228600" y="228600"/>
            <a:ext cx="7543800" cy="685800"/>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
                <a:srgbClr val="000000"/>
              </a:buClr>
              <a:buFont typeface="Arial"/>
              <a:buNone/>
              <a:defRPr/>
            </a:pPr>
            <a:endParaRPr lang="en-US" kern="0" dirty="0">
              <a:sym typeface="Aria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bwMode="auto">
          <a:xfrm>
            <a:off x="457200" y="4767263"/>
            <a:ext cx="2133600" cy="274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buClr>
                <a:srgbClr val="000000"/>
              </a:buClr>
              <a:buFont typeface="Arial" charset="0"/>
              <a:buNone/>
              <a:defRPr/>
            </a:lvl1pPr>
          </a:lstStyle>
          <a:p>
            <a:fld id="{4B6B69E5-4880-4799-8E29-100FE0B2EB83}" type="datetimeFigureOut">
              <a:rPr lang="en-US"/>
              <a:pPr/>
              <a:t>6/9/2020</a:t>
            </a:fld>
            <a:endParaRPr lang="en-US" dirty="0"/>
          </a:p>
        </p:txBody>
      </p:sp>
      <p:sp>
        <p:nvSpPr>
          <p:cNvPr id="6" name="Footer Placeholder 4"/>
          <p:cNvSpPr>
            <a:spLocks noGrp="1"/>
          </p:cNvSpPr>
          <p:nvPr>
            <p:ph type="ftr" sz="quarter" idx="11"/>
          </p:nvPr>
        </p:nvSpPr>
        <p:spPr bwMode="auto">
          <a:xfrm>
            <a:off x="3124200" y="4767263"/>
            <a:ext cx="2895600" cy="274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buClr>
                <a:srgbClr val="000000"/>
              </a:buClr>
              <a:buFont typeface="Arial" charset="0"/>
              <a:buNone/>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BC60CFB1-0234-4DC5-91CE-89A497695CA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114447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4067720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39888922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1782258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219577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3579534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360458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Rounded Rectangle 3"/>
          <p:cNvSpPr/>
          <p:nvPr userDrawn="1"/>
        </p:nvSpPr>
        <p:spPr>
          <a:xfrm>
            <a:off x="-228600" y="228600"/>
            <a:ext cx="7543800" cy="685800"/>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
                <a:srgbClr val="000000"/>
              </a:buClr>
              <a:buFont typeface="Arial"/>
              <a:buNone/>
              <a:defRPr/>
            </a:pPr>
            <a:endParaRPr lang="en-US" kern="0" dirty="0">
              <a:sym typeface="Aria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bwMode="auto">
          <a:xfrm>
            <a:off x="457200" y="4767263"/>
            <a:ext cx="2133600" cy="274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buClr>
                <a:srgbClr val="000000"/>
              </a:buClr>
              <a:buFont typeface="Arial" charset="0"/>
              <a:buNone/>
              <a:defRPr/>
            </a:lvl1pPr>
          </a:lstStyle>
          <a:p>
            <a:fld id="{A0BAE76C-02AA-4FC0-9F47-84AC7BE7973F}" type="datetimeFigureOut">
              <a:rPr lang="en-US"/>
              <a:pPr/>
              <a:t>6/9/2020</a:t>
            </a:fld>
            <a:endParaRPr lang="en-US" dirty="0"/>
          </a:p>
        </p:txBody>
      </p:sp>
      <p:sp>
        <p:nvSpPr>
          <p:cNvPr id="6" name="Footer Placeholder 4"/>
          <p:cNvSpPr>
            <a:spLocks noGrp="1"/>
          </p:cNvSpPr>
          <p:nvPr>
            <p:ph type="ftr" sz="quarter" idx="11"/>
          </p:nvPr>
        </p:nvSpPr>
        <p:spPr bwMode="auto">
          <a:xfrm>
            <a:off x="3124200" y="4767263"/>
            <a:ext cx="2895600" cy="274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buClr>
                <a:srgbClr val="000000"/>
              </a:buClr>
              <a:buFont typeface="Arial" charset="0"/>
              <a:buNone/>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83EB146A-746A-4BDC-90B0-90973D45D9EB}"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ounded Rectangle 3"/>
          <p:cNvSpPr/>
          <p:nvPr userDrawn="1"/>
        </p:nvSpPr>
        <p:spPr>
          <a:xfrm>
            <a:off x="-228600" y="228600"/>
            <a:ext cx="7543800" cy="685800"/>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
                <a:srgbClr val="000000"/>
              </a:buClr>
              <a:buFont typeface="Arial"/>
              <a:buNone/>
              <a:defRPr/>
            </a:pPr>
            <a:endParaRPr lang="en-US" kern="0" dirty="0">
              <a:sym typeface="Aria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bwMode="auto">
          <a:xfrm>
            <a:off x="457200" y="4767263"/>
            <a:ext cx="2133600" cy="274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buClr>
                <a:srgbClr val="000000"/>
              </a:buClr>
              <a:buFont typeface="Arial" charset="0"/>
              <a:buNone/>
              <a:defRPr/>
            </a:lvl1pPr>
          </a:lstStyle>
          <a:p>
            <a:fld id="{92C3EDF2-7038-47B1-884B-4BBB8539DBA2}" type="datetimeFigureOut">
              <a:rPr lang="en-US"/>
              <a:pPr/>
              <a:t>6/9/2020</a:t>
            </a:fld>
            <a:endParaRPr lang="en-US" dirty="0"/>
          </a:p>
        </p:txBody>
      </p:sp>
      <p:sp>
        <p:nvSpPr>
          <p:cNvPr id="6" name="Footer Placeholder 4"/>
          <p:cNvSpPr>
            <a:spLocks noGrp="1"/>
          </p:cNvSpPr>
          <p:nvPr>
            <p:ph type="ftr" sz="quarter" idx="11"/>
          </p:nvPr>
        </p:nvSpPr>
        <p:spPr bwMode="auto">
          <a:xfrm>
            <a:off x="3124200" y="4767263"/>
            <a:ext cx="2895600" cy="274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buClr>
                <a:srgbClr val="000000"/>
              </a:buClr>
              <a:buFont typeface="Arial" charset="0"/>
              <a:buNone/>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2733C060-0AA3-4A7C-9DA8-BC2609CB392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Rounded Rectangle 3"/>
          <p:cNvSpPr/>
          <p:nvPr userDrawn="1"/>
        </p:nvSpPr>
        <p:spPr>
          <a:xfrm>
            <a:off x="-228600" y="228600"/>
            <a:ext cx="7543800" cy="685800"/>
          </a:xfrm>
          <a:prstGeom prst="round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Clr>
                <a:srgbClr val="000000"/>
              </a:buClr>
              <a:buFont typeface="Arial"/>
              <a:buNone/>
              <a:defRPr/>
            </a:pPr>
            <a:endParaRPr lang="en-US" kern="0" dirty="0">
              <a:sym typeface="Aria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bwMode="auto">
          <a:xfrm>
            <a:off x="457200" y="4767263"/>
            <a:ext cx="2133600" cy="274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buClr>
                <a:srgbClr val="000000"/>
              </a:buClr>
              <a:buFont typeface="Arial" charset="0"/>
              <a:buNone/>
              <a:defRPr/>
            </a:lvl1pPr>
          </a:lstStyle>
          <a:p>
            <a:fld id="{C498C677-7E85-4089-9478-4781D445DBB1}" type="datetimeFigureOut">
              <a:rPr lang="en-US"/>
              <a:pPr/>
              <a:t>6/9/2020</a:t>
            </a:fld>
            <a:endParaRPr lang="en-US" dirty="0"/>
          </a:p>
        </p:txBody>
      </p:sp>
      <p:sp>
        <p:nvSpPr>
          <p:cNvPr id="6" name="Footer Placeholder 4"/>
          <p:cNvSpPr>
            <a:spLocks noGrp="1"/>
          </p:cNvSpPr>
          <p:nvPr>
            <p:ph type="ftr" sz="quarter" idx="11"/>
          </p:nvPr>
        </p:nvSpPr>
        <p:spPr bwMode="auto">
          <a:xfrm>
            <a:off x="3124200" y="4767263"/>
            <a:ext cx="2895600" cy="27463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buClr>
                <a:srgbClr val="000000"/>
              </a:buClr>
              <a:buFont typeface="Arial" charset="0"/>
              <a:buNone/>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7B4780C4-1115-4FDA-850A-197D52E63EE0}"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7"/>
            <a:ext cx="2133600" cy="273844"/>
          </a:xfrm>
          <a:prstGeom prst="rect">
            <a:avLst/>
          </a:prstGeom>
        </p:spPr>
        <p:txBody>
          <a:bodyPr lIns="71433" tIns="35716" rIns="71433" bIns="35716"/>
          <a:lstStyle/>
          <a:p>
            <a:fld id="{1D8BD707-D9CF-40AE-B4C6-C98DA3205C09}" type="datetimeFigureOut">
              <a:rPr lang="en-US" smtClean="0"/>
              <a:pPr/>
              <a:t>6/9/2020</a:t>
            </a:fld>
            <a:endParaRPr lang="en-US" dirty="0"/>
          </a:p>
        </p:txBody>
      </p:sp>
      <p:sp>
        <p:nvSpPr>
          <p:cNvPr id="5" name="Footer Placeholder 4"/>
          <p:cNvSpPr>
            <a:spLocks noGrp="1"/>
          </p:cNvSpPr>
          <p:nvPr>
            <p:ph type="ftr" sz="quarter" idx="11"/>
          </p:nvPr>
        </p:nvSpPr>
        <p:spPr>
          <a:xfrm>
            <a:off x="3124200" y="4767267"/>
            <a:ext cx="2895600" cy="273844"/>
          </a:xfrm>
          <a:prstGeom prst="rect">
            <a:avLst/>
          </a:prstGeom>
        </p:spPr>
        <p:txBody>
          <a:bodyPr lIns="71433" tIns="35716" rIns="71433" bIns="35716"/>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254000" cy="5143500"/>
          </a:xfrm>
          <a:prstGeom prst="rect">
            <a:avLst/>
          </a:prstGeom>
          <a:solidFill>
            <a:srgbClr val="F7D117"/>
          </a:solidFill>
          <a:ln>
            <a:noFill/>
          </a:ln>
        </p:spPr>
        <p:style>
          <a:lnRef idx="2">
            <a:schemeClr val="accent1">
              <a:shade val="50000"/>
            </a:schemeClr>
          </a:lnRef>
          <a:fillRef idx="1">
            <a:schemeClr val="accent1"/>
          </a:fillRef>
          <a:effectRef idx="0">
            <a:schemeClr val="accent1"/>
          </a:effectRef>
          <a:fontRef idx="minor">
            <a:schemeClr val="lt1"/>
          </a:fontRef>
        </p:style>
        <p:txBody>
          <a:bodyPr lIns="71429" tIns="35715" rIns="71429" bIns="35715" rtlCol="0" anchor="ctr"/>
          <a:lstStyle/>
          <a:p>
            <a:pPr algn="ctr"/>
            <a:endParaRPr lang="en-US" dirty="0"/>
          </a:p>
        </p:txBody>
      </p:sp>
      <p:sp>
        <p:nvSpPr>
          <p:cNvPr id="8" name="Rectangle 7"/>
          <p:cNvSpPr/>
          <p:nvPr userDrawn="1"/>
        </p:nvSpPr>
        <p:spPr>
          <a:xfrm>
            <a:off x="190500" y="4929187"/>
            <a:ext cx="8953500" cy="214313"/>
          </a:xfrm>
          <a:prstGeom prst="rect">
            <a:avLst/>
          </a:prstGeom>
          <a:solidFill>
            <a:srgbClr val="F7D117"/>
          </a:solidFill>
          <a:ln>
            <a:noFill/>
          </a:ln>
        </p:spPr>
        <p:style>
          <a:lnRef idx="2">
            <a:schemeClr val="accent1">
              <a:shade val="50000"/>
            </a:schemeClr>
          </a:lnRef>
          <a:fillRef idx="1">
            <a:schemeClr val="accent1"/>
          </a:fillRef>
          <a:effectRef idx="0">
            <a:schemeClr val="accent1"/>
          </a:effectRef>
          <a:fontRef idx="minor">
            <a:schemeClr val="lt1"/>
          </a:fontRef>
        </p:style>
        <p:txBody>
          <a:bodyPr lIns="71429" tIns="35715" rIns="71429" bIns="35715"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312850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1952938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98700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68FE3ED-6757-4609-BB37-637D67F904AE}" type="datetimeFigureOut">
              <a:rPr lang="en-IN" smtClean="0"/>
              <a:pPr/>
              <a:t>09-06-2020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2393431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922338" y="892175"/>
            <a:ext cx="6865937" cy="8572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
        <p:nvSpPr>
          <p:cNvPr id="1027" name="Google Shape;7;p1"/>
          <p:cNvSpPr txBox="1">
            <a:spLocks noGrp="1"/>
          </p:cNvSpPr>
          <p:nvPr>
            <p:ph type="body" idx="1"/>
          </p:nvPr>
        </p:nvSpPr>
        <p:spPr bwMode="auto">
          <a:xfrm>
            <a:off x="922338" y="1885950"/>
            <a:ext cx="6865937" cy="2365375"/>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
        <p:nvSpPr>
          <p:cNvPr id="1028" name="Google Shape;8;p1"/>
          <p:cNvSpPr txBox="1">
            <a:spLocks noGrp="1"/>
          </p:cNvSpPr>
          <p:nvPr>
            <p:ph type="sldNum" idx="12"/>
          </p:nvPr>
        </p:nvSpPr>
        <p:spPr bwMode="auto">
          <a:xfrm>
            <a:off x="8604250" y="4591050"/>
            <a:ext cx="539750" cy="552450"/>
          </a:xfrm>
          <a:prstGeom prst="rect">
            <a:avLst/>
          </a:prstGeom>
          <a:noFill/>
          <a:ln w="9525">
            <a:noFill/>
            <a:miter lim="800000"/>
            <a:headEnd/>
            <a:tailEnd/>
          </a:ln>
        </p:spPr>
        <p:txBody>
          <a:bodyPr vert="horz" wrap="square" lIns="91425" tIns="91425" rIns="91425" bIns="91425" numCol="1" anchor="ctr" anchorCtr="0" compatLnSpc="1">
            <a:prstTxWarp prst="textNoShape">
              <a:avLst/>
            </a:prstTxWarp>
          </a:bodyPr>
          <a:lstStyle>
            <a:lvl1pPr algn="ctr">
              <a:buClr>
                <a:srgbClr val="000000"/>
              </a:buClr>
              <a:buFont typeface="Arial" charset="0"/>
              <a:buNone/>
              <a:defRPr sz="1300">
                <a:solidFill>
                  <a:srgbClr val="FFB600"/>
                </a:solidFill>
                <a:latin typeface="Raleway ExtraBold" charset="0"/>
                <a:sym typeface="Raleway ExtraBold" charset="0"/>
              </a:defRPr>
            </a:lvl1pPr>
          </a:lstStyle>
          <a:p>
            <a:fld id="{97B085F2-B081-4657-B06D-2C1056069A7C}" type="slidenum">
              <a:rPr lang="en-US"/>
              <a:pPr/>
              <a:t>‹#›</a:t>
            </a:fld>
            <a:endParaRPr lang="en-US" dirty="0"/>
          </a:p>
        </p:txBody>
      </p:sp>
    </p:spTree>
  </p:cSld>
  <p:clrMap bg1="lt1" tx1="dk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transition>
    <p:fade thruBlk="1"/>
  </p:transition>
  <p:timing>
    <p:tnLst>
      <p:par>
        <p:cTn id="1" dur="indefinite" restart="never" nodeType="tmRoot"/>
      </p:par>
    </p:tnLst>
  </p:timing>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mj-lt"/>
          <a:ea typeface="Raleway ExtraBold" charset="0"/>
          <a:cs typeface="Raleway ExtraBold" charset="0"/>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Raleway ExtraBold" charset="0"/>
          <a:ea typeface="Raleway ExtraBold" charset="0"/>
          <a:cs typeface="Raleway ExtraBold" charset="0"/>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Raleway ExtraBold" charset="0"/>
          <a:ea typeface="Raleway ExtraBold" charset="0"/>
          <a:cs typeface="Raleway ExtraBold" charset="0"/>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Raleway ExtraBold" charset="0"/>
          <a:ea typeface="Raleway ExtraBold" charset="0"/>
          <a:cs typeface="Raleway ExtraBold" charset="0"/>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Raleway ExtraBold" charset="0"/>
          <a:ea typeface="Raleway ExtraBold" charset="0"/>
          <a:cs typeface="Raleway ExtraBold" charset="0"/>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buChar char="•"/>
        <a:defRPr sz="1400">
          <a:solidFill>
            <a:srgbClr val="000000"/>
          </a:solidFill>
          <a:latin typeface="+mn-lt"/>
          <a:ea typeface="Raleway Light" charset="0"/>
          <a:cs typeface="Raleway Light" charset="0"/>
          <a:sym typeface="Arial" charset="0"/>
        </a:defRPr>
      </a:lvl1pPr>
      <a:lvl2pPr marL="742950" lvl="1" indent="-28575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buChar char="»"/>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868FE3ED-6757-4609-BB37-637D67F904AE}" type="datetimeFigureOut">
              <a:rPr lang="en-IN" smtClean="0"/>
              <a:pPr/>
              <a:t>09-06-2020</a:t>
            </a:fld>
            <a:endParaRPr lang="en-IN"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D0AF745-54DA-4E71-ADA8-62D69C030978}" type="slidenum">
              <a:rPr lang="en-IN" smtClean="0"/>
              <a:pPr/>
              <a:t>‹#›</a:t>
            </a:fld>
            <a:endParaRPr lang="en-IN" dirty="0"/>
          </a:p>
        </p:txBody>
      </p:sp>
    </p:spTree>
    <p:extLst>
      <p:ext uri="{BB962C8B-B14F-4D97-AF65-F5344CB8AC3E}">
        <p14:creationId xmlns:p14="http://schemas.microsoft.com/office/powerpoint/2010/main" val="37978049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428750"/>
            <a:ext cx="6408737" cy="1374775"/>
          </a:xfrm>
        </p:spPr>
        <p:txBody>
          <a:bodyPr/>
          <a:lstStyle/>
          <a:p>
            <a:pPr algn="ctr"/>
            <a:r>
              <a:rPr lang="en-US" sz="2800" b="1" dirty="0" smtClean="0">
                <a:latin typeface="Calibri" panose="020F0502020204030204" pitchFamily="34" charset="0"/>
                <a:cs typeface="Calibri" panose="020F0502020204030204" pitchFamily="34" charset="0"/>
              </a:rPr>
              <a:t>COVID-19 and Child Labour in India</a:t>
            </a:r>
            <a:br>
              <a:rPr lang="en-US" sz="2800" b="1" dirty="0" smtClean="0">
                <a:latin typeface="Calibri" panose="020F0502020204030204" pitchFamily="34" charset="0"/>
                <a:cs typeface="Calibri" panose="020F0502020204030204" pitchFamily="34" charset="0"/>
              </a:rPr>
            </a:br>
            <a:endParaRPr lang="en-US" sz="28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524000" y="2647950"/>
            <a:ext cx="6256337" cy="1524000"/>
          </a:xfrm>
        </p:spPr>
        <p:txBody>
          <a:bodyPr/>
          <a:lstStyle/>
          <a:p>
            <a:pPr marL="0" indent="0" algn="ctr">
              <a:buNone/>
            </a:pPr>
            <a:r>
              <a:rPr lang="en-US" sz="2000" b="1" dirty="0" smtClean="0">
                <a:latin typeface="Calibri" panose="020F0502020204030204" pitchFamily="34" charset="0"/>
                <a:cs typeface="Calibri" panose="020F0502020204030204" pitchFamily="34" charset="0"/>
              </a:rPr>
              <a:t>Technical analysis by CRY in collaboration with </a:t>
            </a:r>
          </a:p>
          <a:p>
            <a:pPr marL="0" indent="0" algn="ctr">
              <a:buNone/>
            </a:pPr>
            <a:r>
              <a:rPr lang="en-US" sz="2000" b="1" dirty="0" smtClean="0">
                <a:latin typeface="Calibri" panose="020F0502020204030204" pitchFamily="34" charset="0"/>
                <a:cs typeface="Calibri" panose="020F0502020204030204" pitchFamily="34" charset="0"/>
              </a:rPr>
              <a:t>Dr. Rahul Sapkal, Tata Institute of Social Sciences</a:t>
            </a:r>
          </a:p>
          <a:p>
            <a:pPr marL="0" indent="0" algn="ctr">
              <a:buNone/>
            </a:pPr>
            <a:endParaRPr lang="en-US" sz="2000" b="1" dirty="0" smtClean="0">
              <a:latin typeface="Calibri" panose="020F0502020204030204" pitchFamily="34" charset="0"/>
              <a:cs typeface="Calibri" panose="020F0502020204030204" pitchFamily="34" charset="0"/>
            </a:endParaRPr>
          </a:p>
          <a:p>
            <a:pPr marL="0" indent="0" algn="ctr">
              <a:buNone/>
            </a:pPr>
            <a:r>
              <a:rPr lang="en-US" sz="2000" b="1" dirty="0" smtClean="0">
                <a:latin typeface="Calibri" panose="020F0502020204030204" pitchFamily="34" charset="0"/>
                <a:cs typeface="Calibri" panose="020F0502020204030204" pitchFamily="34" charset="0"/>
              </a:rPr>
              <a:t>11</a:t>
            </a:r>
            <a:r>
              <a:rPr lang="en-US" sz="2000" b="1" baseline="30000" dirty="0" smtClean="0">
                <a:latin typeface="Calibri" panose="020F0502020204030204" pitchFamily="34" charset="0"/>
                <a:cs typeface="Calibri" panose="020F0502020204030204" pitchFamily="34" charset="0"/>
              </a:rPr>
              <a:t>th</a:t>
            </a:r>
            <a:r>
              <a:rPr lang="en-US" sz="2000" b="1" dirty="0" smtClean="0">
                <a:latin typeface="Calibri" panose="020F0502020204030204" pitchFamily="34" charset="0"/>
                <a:cs typeface="Calibri" panose="020F0502020204030204" pitchFamily="34" charset="0"/>
              </a:rPr>
              <a:t> June, 2020</a:t>
            </a:r>
            <a:endParaRPr lang="en-US" sz="20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8178" y="2493"/>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8520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N" sz="2800" b="1" dirty="0" smtClean="0"/>
              <a:t>THANK YOU FOR YOUR TIME</a:t>
            </a:r>
            <a:endParaRPr lang="en-IN" sz="2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8178" y="2493"/>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608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0604"/>
            <a:ext cx="6408737" cy="609600"/>
          </a:xfrm>
        </p:spPr>
        <p:txBody>
          <a:bodyPr/>
          <a:lstStyle/>
          <a:p>
            <a:pPr algn="ctr"/>
            <a:r>
              <a:rPr lang="en-US" sz="2800" b="1" dirty="0" smtClean="0">
                <a:latin typeface="Calibri" panose="020F0502020204030204" pitchFamily="34" charset="0"/>
                <a:cs typeface="Calibri" panose="020F0502020204030204" pitchFamily="34" charset="0"/>
              </a:rPr>
              <a:t>Outline of Presentation</a:t>
            </a:r>
            <a:endParaRPr lang="en-US" sz="28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33400" y="666750"/>
            <a:ext cx="8001000" cy="4029435"/>
          </a:xfrm>
        </p:spPr>
        <p:txBody>
          <a:bodyPr/>
          <a:lstStyle/>
          <a:p>
            <a:r>
              <a:rPr lang="en-IN" sz="2000" dirty="0">
                <a:latin typeface="Calibri" panose="020F0502020204030204" pitchFamily="34" charset="0"/>
                <a:cs typeface="Calibri" panose="020F0502020204030204" pitchFamily="34" charset="0"/>
              </a:rPr>
              <a:t>Magnitude of Child and Adolescent labour in </a:t>
            </a:r>
            <a:r>
              <a:rPr lang="en-IN" sz="2000" dirty="0" smtClean="0">
                <a:latin typeface="Calibri" panose="020F0502020204030204" pitchFamily="34" charset="0"/>
                <a:cs typeface="Calibri" panose="020F0502020204030204" pitchFamily="34" charset="0"/>
              </a:rPr>
              <a:t>India</a:t>
            </a:r>
          </a:p>
          <a:p>
            <a:pPr marL="0" indent="0">
              <a:buNone/>
            </a:pPr>
            <a:endParaRPr lang="en-IN" sz="2000" dirty="0">
              <a:latin typeface="Calibri" panose="020F0502020204030204" pitchFamily="34" charset="0"/>
              <a:cs typeface="Calibri" panose="020F0502020204030204" pitchFamily="34" charset="0"/>
            </a:endParaRPr>
          </a:p>
          <a:p>
            <a:r>
              <a:rPr lang="en-IN" sz="2000" dirty="0" smtClean="0">
                <a:latin typeface="Calibri" panose="020F0502020204030204" pitchFamily="34" charset="0"/>
                <a:cs typeface="Calibri" panose="020F0502020204030204" pitchFamily="34" charset="0"/>
              </a:rPr>
              <a:t>COVID-19 and the recent </a:t>
            </a:r>
            <a:r>
              <a:rPr lang="en-IN" sz="2000" dirty="0">
                <a:latin typeface="Calibri" panose="020F0502020204030204" pitchFamily="34" charset="0"/>
                <a:cs typeface="Calibri" panose="020F0502020204030204" pitchFamily="34" charset="0"/>
              </a:rPr>
              <a:t>labour law </a:t>
            </a:r>
            <a:r>
              <a:rPr lang="en-IN" sz="2000" dirty="0" smtClean="0">
                <a:latin typeface="Calibri" panose="020F0502020204030204" pitchFamily="34" charset="0"/>
                <a:cs typeface="Calibri" panose="020F0502020204030204" pitchFamily="34" charset="0"/>
              </a:rPr>
              <a:t>relaxations</a:t>
            </a:r>
          </a:p>
          <a:p>
            <a:endParaRPr lang="en-IN" sz="2000" dirty="0">
              <a:latin typeface="Calibri" panose="020F0502020204030204" pitchFamily="34" charset="0"/>
              <a:cs typeface="Calibri" panose="020F0502020204030204" pitchFamily="34" charset="0"/>
            </a:endParaRPr>
          </a:p>
          <a:p>
            <a:r>
              <a:rPr lang="en-IN" sz="2000" dirty="0" smtClean="0">
                <a:latin typeface="Calibri" panose="020F0502020204030204" pitchFamily="34" charset="0"/>
                <a:cs typeface="Calibri" panose="020F0502020204030204" pitchFamily="34" charset="0"/>
              </a:rPr>
              <a:t>Labour Law Relaxations and its implications </a:t>
            </a:r>
          </a:p>
          <a:p>
            <a:pPr lvl="1"/>
            <a:r>
              <a:rPr lang="en-IN" sz="2000" dirty="0" smtClean="0">
                <a:latin typeface="Calibri" panose="020F0502020204030204" pitchFamily="34" charset="0"/>
                <a:ea typeface="Raleway Light" charset="0"/>
                <a:cs typeface="Calibri" panose="020F0502020204030204" pitchFamily="34" charset="0"/>
              </a:rPr>
              <a:t>Overall Impact</a:t>
            </a:r>
          </a:p>
          <a:p>
            <a:pPr lvl="1"/>
            <a:r>
              <a:rPr lang="en-IN" sz="2000" dirty="0" smtClean="0">
                <a:latin typeface="Calibri" panose="020F0502020204030204" pitchFamily="34" charset="0"/>
                <a:ea typeface="Raleway Light" charset="0"/>
                <a:cs typeface="Calibri" panose="020F0502020204030204" pitchFamily="34" charset="0"/>
              </a:rPr>
              <a:t>Child and Adolescent labour in Factories and Industries </a:t>
            </a:r>
            <a:endParaRPr lang="en-IN" sz="2000" dirty="0">
              <a:latin typeface="Calibri" panose="020F0502020204030204" pitchFamily="34" charset="0"/>
              <a:ea typeface="Raleway Light" charset="0"/>
              <a:cs typeface="Calibri" panose="020F0502020204030204" pitchFamily="34" charset="0"/>
            </a:endParaRPr>
          </a:p>
          <a:p>
            <a:pPr lvl="1"/>
            <a:r>
              <a:rPr lang="en-IN" sz="2000" dirty="0" smtClean="0">
                <a:latin typeface="Calibri" panose="020F0502020204030204" pitchFamily="34" charset="0"/>
                <a:ea typeface="Raleway Light" charset="0"/>
                <a:cs typeface="Calibri" panose="020F0502020204030204" pitchFamily="34" charset="0"/>
              </a:rPr>
              <a:t>Children </a:t>
            </a:r>
            <a:r>
              <a:rPr lang="en-IN" sz="2000" dirty="0">
                <a:latin typeface="Calibri" panose="020F0502020204030204" pitchFamily="34" charset="0"/>
                <a:ea typeface="Raleway Light" charset="0"/>
                <a:cs typeface="Calibri" panose="020F0502020204030204" pitchFamily="34" charset="0"/>
              </a:rPr>
              <a:t>helping family and in family </a:t>
            </a:r>
            <a:r>
              <a:rPr lang="en-IN" sz="2000" dirty="0" smtClean="0">
                <a:latin typeface="Calibri" panose="020F0502020204030204" pitchFamily="34" charset="0"/>
                <a:ea typeface="Raleway Light" charset="0"/>
                <a:cs typeface="Calibri" panose="020F0502020204030204" pitchFamily="34" charset="0"/>
              </a:rPr>
              <a:t>enterprises</a:t>
            </a:r>
          </a:p>
          <a:p>
            <a:pPr marL="457200" lvl="1" indent="0">
              <a:buNone/>
            </a:pPr>
            <a:endParaRPr lang="en-IN" sz="2000" dirty="0" smtClean="0">
              <a:latin typeface="Calibri" panose="020F0502020204030204" pitchFamily="34" charset="0"/>
              <a:ea typeface="Raleway Light" charset="0"/>
              <a:cs typeface="Calibri" panose="020F0502020204030204" pitchFamily="34" charset="0"/>
            </a:endParaRPr>
          </a:p>
          <a:p>
            <a:r>
              <a:rPr lang="en-US" sz="2000" dirty="0">
                <a:latin typeface="Calibri" panose="020F0502020204030204" pitchFamily="34" charset="0"/>
                <a:cs typeface="Calibri" panose="020F0502020204030204" pitchFamily="34" charset="0"/>
              </a:rPr>
              <a:t>Deriving the List of Hazardous Work under the Child and Adolescent Labour (Prohibition and Regulation Act), 1986</a:t>
            </a:r>
            <a:endParaRPr lang="en-IN" sz="2000" dirty="0">
              <a:latin typeface="Calibri" panose="020F0502020204030204" pitchFamily="34" charset="0"/>
              <a:cs typeface="Calibri" panose="020F0502020204030204" pitchFamily="34" charset="0"/>
            </a:endParaRPr>
          </a:p>
          <a:p>
            <a:pPr marL="457200" lvl="1" indent="0">
              <a:buNone/>
            </a:pPr>
            <a:endParaRPr lang="en-IN" sz="2000" dirty="0">
              <a:latin typeface="Calibri" panose="020F0502020204030204" pitchFamily="34" charset="0"/>
              <a:ea typeface="Raleway Light" charset="0"/>
              <a:cs typeface="Calibri" panose="020F0502020204030204" pitchFamily="34" charset="0"/>
            </a:endParaRPr>
          </a:p>
          <a:p>
            <a:r>
              <a:rPr lang="en-IN" sz="2000" dirty="0" smtClean="0">
                <a:latin typeface="Calibri" panose="020F0502020204030204" pitchFamily="34" charset="0"/>
                <a:cs typeface="Calibri" panose="020F0502020204030204" pitchFamily="34" charset="0"/>
              </a:rPr>
              <a:t>Ways to Strengthen Child Labour Legislation in India</a:t>
            </a:r>
            <a:endParaRPr lang="en-US" sz="20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8178" y="2493"/>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748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66750"/>
            <a:ext cx="8426289" cy="4267200"/>
          </a:xfrm>
        </p:spPr>
        <p:txBody>
          <a:bodyPr/>
          <a:lstStyle/>
          <a:p>
            <a:pPr algn="just">
              <a:buFontTx/>
              <a:buChar char="-"/>
            </a:pPr>
            <a:r>
              <a:rPr lang="en-US" sz="1500" dirty="0" smtClean="0">
                <a:latin typeface="Calibri" panose="020F0502020204030204" pitchFamily="34" charset="0"/>
                <a:cs typeface="Calibri" panose="020F0502020204030204" pitchFamily="34" charset="0"/>
              </a:rPr>
              <a:t>Worldwide </a:t>
            </a:r>
            <a:r>
              <a:rPr lang="en-US" sz="1500" dirty="0">
                <a:latin typeface="Calibri" panose="020F0502020204030204" pitchFamily="34" charset="0"/>
                <a:cs typeface="Calibri" panose="020F0502020204030204" pitchFamily="34" charset="0"/>
              </a:rPr>
              <a:t>218 million children between 5 and 17 years are in </a:t>
            </a:r>
            <a:r>
              <a:rPr lang="en-US" sz="1500" dirty="0" smtClean="0">
                <a:latin typeface="Calibri" panose="020F0502020204030204" pitchFamily="34" charset="0"/>
                <a:cs typeface="Calibri" panose="020F0502020204030204" pitchFamily="34" charset="0"/>
              </a:rPr>
              <a:t>employment. Hazardous </a:t>
            </a:r>
            <a:r>
              <a:rPr lang="en-US" sz="1500" dirty="0">
                <a:latin typeface="Calibri" panose="020F0502020204030204" pitchFamily="34" charset="0"/>
                <a:cs typeface="Calibri" panose="020F0502020204030204" pitchFamily="34" charset="0"/>
              </a:rPr>
              <a:t>child labour is most prevalent among the 15-17 years old. Nevertheless up to a fourth of all hazardous child labour (19 million) is done by children less than 12 years old</a:t>
            </a:r>
            <a:r>
              <a:rPr lang="en-US" sz="1500" dirty="0" smtClean="0">
                <a:latin typeface="Calibri" panose="020F0502020204030204" pitchFamily="34" charset="0"/>
                <a:cs typeface="Calibri" panose="020F0502020204030204" pitchFamily="34" charset="0"/>
              </a:rPr>
              <a:t>. </a:t>
            </a:r>
            <a:r>
              <a:rPr lang="en-US" sz="1500" dirty="0">
                <a:latin typeface="Calibri" panose="020F0502020204030204" pitchFamily="34" charset="0"/>
                <a:cs typeface="Calibri" panose="020F0502020204030204" pitchFamily="34" charset="0"/>
              </a:rPr>
              <a:t>(ILO, 2017)</a:t>
            </a:r>
          </a:p>
          <a:p>
            <a:pPr algn="just">
              <a:buFontTx/>
              <a:buChar char="-"/>
            </a:pPr>
            <a:r>
              <a:rPr lang="en-US" sz="1500" dirty="0" smtClean="0">
                <a:latin typeface="Calibri" panose="020F0502020204030204" pitchFamily="34" charset="0"/>
                <a:cs typeface="Calibri" panose="020F0502020204030204" pitchFamily="34" charset="0"/>
              </a:rPr>
              <a:t>India contributes to nearly 15 per cent of the global child and adolescent labour incidence, with 33 million children and adolescents (Census 2011)</a:t>
            </a:r>
          </a:p>
          <a:p>
            <a:pPr marL="0" indent="0" algn="just">
              <a:buNone/>
            </a:pPr>
            <a:endParaRPr lang="en-US" sz="1500" dirty="0" smtClean="0">
              <a:latin typeface="Calibri" panose="020F0502020204030204" pitchFamily="34" charset="0"/>
              <a:cs typeface="Calibri" panose="020F0502020204030204" pitchFamily="34" charset="0"/>
            </a:endParaRPr>
          </a:p>
          <a:p>
            <a:pPr algn="just">
              <a:buFontTx/>
              <a:buChar char="-"/>
            </a:pPr>
            <a:endParaRPr lang="en-US" sz="1500" dirty="0" smtClean="0">
              <a:latin typeface="Calibri" panose="020F0502020204030204" pitchFamily="34" charset="0"/>
              <a:cs typeface="Calibri" panose="020F0502020204030204" pitchFamily="34" charset="0"/>
            </a:endParaRPr>
          </a:p>
          <a:p>
            <a:pPr algn="just">
              <a:buFontTx/>
              <a:buChar char="-"/>
            </a:pPr>
            <a:endParaRPr lang="en-US" sz="1500" dirty="0" smtClean="0">
              <a:latin typeface="Calibri" panose="020F0502020204030204" pitchFamily="34" charset="0"/>
              <a:cs typeface="Calibri" panose="020F0502020204030204" pitchFamily="34" charset="0"/>
            </a:endParaRPr>
          </a:p>
          <a:p>
            <a:pPr marL="0" indent="0" algn="just">
              <a:buNone/>
            </a:pPr>
            <a:endParaRPr lang="en-US" sz="1500" dirty="0" smtClean="0">
              <a:latin typeface="Calibri" panose="020F0502020204030204" pitchFamily="34" charset="0"/>
              <a:cs typeface="Calibri" panose="020F0502020204030204" pitchFamily="34" charset="0"/>
            </a:endParaRPr>
          </a:p>
          <a:p>
            <a:pPr marL="0" indent="0" algn="just">
              <a:buNone/>
            </a:pPr>
            <a:r>
              <a:rPr lang="en-US" sz="1500" dirty="0" smtClean="0">
                <a:latin typeface="Calibri" panose="020F0502020204030204" pitchFamily="34" charset="0"/>
                <a:cs typeface="Calibri" panose="020F0502020204030204" pitchFamily="34" charset="0"/>
              </a:rPr>
              <a:t> </a:t>
            </a:r>
          </a:p>
          <a:p>
            <a:pPr marL="0" indent="0" algn="just">
              <a:buNone/>
            </a:pPr>
            <a:endParaRPr lang="en-US" sz="1500" dirty="0" smtClean="0">
              <a:latin typeface="Calibri" panose="020F0502020204030204" pitchFamily="34" charset="0"/>
              <a:cs typeface="Calibri" panose="020F0502020204030204" pitchFamily="34" charset="0"/>
            </a:endParaRPr>
          </a:p>
          <a:p>
            <a:pPr marL="0" indent="0" algn="just">
              <a:buNone/>
            </a:pPr>
            <a:endParaRPr lang="en-US" sz="1500" dirty="0" smtClean="0">
              <a:latin typeface="Calibri" panose="020F0502020204030204" pitchFamily="34" charset="0"/>
              <a:cs typeface="Calibri" panose="020F0502020204030204" pitchFamily="34" charset="0"/>
            </a:endParaRPr>
          </a:p>
          <a:p>
            <a:pPr marL="0" indent="0" algn="just">
              <a:buNone/>
            </a:pPr>
            <a:endParaRPr lang="en-US" sz="1500" dirty="0">
              <a:latin typeface="Calibri" panose="020F0502020204030204" pitchFamily="34" charset="0"/>
              <a:cs typeface="Calibri" panose="020F0502020204030204" pitchFamily="34" charset="0"/>
            </a:endParaRPr>
          </a:p>
          <a:p>
            <a:pPr marL="0" indent="0" algn="just">
              <a:buNone/>
            </a:pPr>
            <a:endParaRPr lang="en-US" sz="1500" dirty="0" smtClean="0">
              <a:latin typeface="Calibri" panose="020F0502020204030204" pitchFamily="34" charset="0"/>
              <a:cs typeface="Calibri" panose="020F0502020204030204" pitchFamily="34" charset="0"/>
            </a:endParaRPr>
          </a:p>
          <a:p>
            <a:pPr algn="just">
              <a:buFontTx/>
              <a:buChar char="-"/>
            </a:pPr>
            <a:endParaRPr lang="en-US" sz="1500" dirty="0" smtClean="0">
              <a:latin typeface="Calibri" panose="020F0502020204030204" pitchFamily="34" charset="0"/>
              <a:cs typeface="Calibri" panose="020F0502020204030204" pitchFamily="34" charset="0"/>
            </a:endParaRPr>
          </a:p>
          <a:p>
            <a:pPr algn="just">
              <a:buFontTx/>
              <a:buChar char="-"/>
            </a:pPr>
            <a:r>
              <a:rPr lang="en-US" sz="1500" dirty="0" smtClean="0">
                <a:latin typeface="Calibri" panose="020F0502020204030204" pitchFamily="34" charset="0"/>
                <a:cs typeface="Calibri" panose="020F0502020204030204" pitchFamily="34" charset="0"/>
              </a:rPr>
              <a:t>1 </a:t>
            </a:r>
            <a:r>
              <a:rPr lang="en-US" sz="1500" dirty="0">
                <a:latin typeface="Calibri" panose="020F0502020204030204" pitchFamily="34" charset="0"/>
                <a:cs typeface="Calibri" panose="020F0502020204030204" pitchFamily="34" charset="0"/>
              </a:rPr>
              <a:t>in 11 children </a:t>
            </a:r>
            <a:r>
              <a:rPr lang="en-US" sz="1500" dirty="0" smtClean="0">
                <a:latin typeface="Calibri" panose="020F0502020204030204" pitchFamily="34" charset="0"/>
                <a:cs typeface="Calibri" panose="020F0502020204030204" pitchFamily="34" charset="0"/>
              </a:rPr>
              <a:t>between 5-18 years in India are </a:t>
            </a:r>
            <a:r>
              <a:rPr lang="en-US" sz="1500" dirty="0">
                <a:latin typeface="Calibri" panose="020F0502020204030204" pitchFamily="34" charset="0"/>
                <a:cs typeface="Calibri" panose="020F0502020204030204" pitchFamily="34" charset="0"/>
              </a:rPr>
              <a:t>working </a:t>
            </a:r>
          </a:p>
          <a:p>
            <a:pPr algn="just">
              <a:buFontTx/>
              <a:buChar char="-"/>
            </a:pPr>
            <a:r>
              <a:rPr lang="en-US" sz="1500" dirty="0" smtClean="0">
                <a:latin typeface="Calibri" panose="020F0502020204030204" pitchFamily="34" charset="0"/>
                <a:cs typeface="Calibri" panose="020F0502020204030204" pitchFamily="34" charset="0"/>
              </a:rPr>
              <a:t>56</a:t>
            </a:r>
            <a:r>
              <a:rPr lang="en-US" sz="1500" dirty="0">
                <a:latin typeface="Calibri" panose="020F0502020204030204" pitchFamily="34" charset="0"/>
                <a:cs typeface="Calibri" panose="020F0502020204030204" pitchFamily="34" charset="0"/>
              </a:rPr>
              <a:t>% of the working </a:t>
            </a:r>
            <a:r>
              <a:rPr lang="en-US" sz="1500" dirty="0" smtClean="0">
                <a:latin typeface="Calibri" panose="020F0502020204030204" pitchFamily="34" charset="0"/>
                <a:cs typeface="Calibri" panose="020F0502020204030204" pitchFamily="34" charset="0"/>
              </a:rPr>
              <a:t>adolescents </a:t>
            </a:r>
            <a:r>
              <a:rPr lang="en-US" sz="1500" dirty="0">
                <a:latin typeface="Calibri" panose="020F0502020204030204" pitchFamily="34" charset="0"/>
                <a:cs typeface="Calibri" panose="020F0502020204030204" pitchFamily="34" charset="0"/>
              </a:rPr>
              <a:t>are no longer studying.</a:t>
            </a:r>
          </a:p>
          <a:p>
            <a:pPr marL="0" indent="0" algn="r">
              <a:buNone/>
            </a:pPr>
            <a:endParaRPr lang="en-US" sz="1200" dirty="0" smtClean="0">
              <a:latin typeface="Calibri" panose="020F0502020204030204" pitchFamily="34" charset="0"/>
              <a:cs typeface="Calibri" panose="020F0502020204030204" pitchFamily="34" charset="0"/>
            </a:endParaRPr>
          </a:p>
          <a:p>
            <a:pPr algn="just">
              <a:buFontTx/>
              <a:buChar char="-"/>
            </a:pPr>
            <a:endParaRPr lang="en-US" sz="1600" dirty="0" smtClean="0">
              <a:latin typeface="Calibri" panose="020F0502020204030204" pitchFamily="34" charset="0"/>
              <a:cs typeface="Calibri" panose="020F0502020204030204" pitchFamily="34" charset="0"/>
            </a:endParaRPr>
          </a:p>
          <a:p>
            <a:pPr marL="0" indent="0" algn="ctr">
              <a:buNone/>
            </a:pPr>
            <a:endParaRPr lang="en-US" sz="1600" dirty="0" smtClean="0">
              <a:latin typeface="Calibri" panose="020F0502020204030204" pitchFamily="34" charset="0"/>
              <a:cs typeface="Calibri" panose="020F0502020204030204" pitchFamily="34" charset="0"/>
            </a:endParaRPr>
          </a:p>
          <a:p>
            <a:pPr marL="0" indent="0" algn="ctr">
              <a:buNone/>
            </a:pPr>
            <a:endParaRPr lang="en-US" sz="1600" dirty="0" smtClean="0">
              <a:latin typeface="Calibri" panose="020F0502020204030204" pitchFamily="34" charset="0"/>
              <a:cs typeface="Calibri" panose="020F0502020204030204" pitchFamily="34" charset="0"/>
            </a:endParaRPr>
          </a:p>
          <a:p>
            <a:pPr marL="0" indent="0" algn="ctr">
              <a:buNone/>
            </a:pPr>
            <a:endParaRPr lang="en-US" sz="16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8178" y="16140"/>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a:spLocks noGrp="1"/>
          </p:cNvSpPr>
          <p:nvPr>
            <p:ph type="title"/>
          </p:nvPr>
        </p:nvSpPr>
        <p:spPr>
          <a:xfrm>
            <a:off x="457200" y="124251"/>
            <a:ext cx="7696200" cy="466299"/>
          </a:xfrm>
        </p:spPr>
        <p:txBody>
          <a:bodyPr/>
          <a:lstStyle/>
          <a:p>
            <a:pPr algn="ctr"/>
            <a:r>
              <a:rPr lang="en-US" sz="2600" b="1" dirty="0" smtClean="0">
                <a:latin typeface="Calibri" panose="020F0502020204030204" pitchFamily="34" charset="0"/>
                <a:cs typeface="Calibri" panose="020F0502020204030204" pitchFamily="34" charset="0"/>
              </a:rPr>
              <a:t>Magnitude of Child and Adolescent Labour in India</a:t>
            </a:r>
            <a:endParaRPr lang="en-US" sz="2600" b="1" dirty="0">
              <a:latin typeface="Calibri" panose="020F0502020204030204" pitchFamily="34" charset="0"/>
              <a:cs typeface="Calibri" panose="020F0502020204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020935459"/>
              </p:ext>
            </p:extLst>
          </p:nvPr>
        </p:nvGraphicFramePr>
        <p:xfrm>
          <a:off x="609600" y="2114550"/>
          <a:ext cx="6096000" cy="1861707"/>
        </p:xfrm>
        <a:graphic>
          <a:graphicData uri="http://schemas.openxmlformats.org/drawingml/2006/table">
            <a:tbl>
              <a:tblPr firstRow="1" bandRow="1">
                <a:tableStyleId>{93E033C4-C6C6-4BBE-B1FC-18AC24009CC7}</a:tableStyleId>
              </a:tblPr>
              <a:tblGrid>
                <a:gridCol w="2032000"/>
                <a:gridCol w="2032000"/>
                <a:gridCol w="2032000"/>
              </a:tblGrid>
              <a:tr h="536674">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Age(in years)</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solidFill>
                      <a:schemeClr val="accent3">
                        <a:lumMod val="60000"/>
                        <a:lumOff val="40000"/>
                      </a:schemeClr>
                    </a:solidFill>
                  </a:tcPr>
                </a:tc>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Number of working children </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solidFill>
                      <a:schemeClr val="accent3">
                        <a:lumMod val="60000"/>
                        <a:lumOff val="40000"/>
                      </a:schemeClr>
                    </a:solidFill>
                  </a:tcPr>
                </a:tc>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 Share of total working children </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solidFill>
                      <a:schemeClr val="accent3">
                        <a:lumMod val="60000"/>
                        <a:lumOff val="40000"/>
                      </a:schemeClr>
                    </a:solidFill>
                  </a:tcPr>
                </a:tc>
              </a:tr>
              <a:tr h="313060">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 5-9</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tc>
                <a:tc>
                  <a:txBody>
                    <a:bodyPr/>
                    <a:lstStyle/>
                    <a:p>
                      <a:pPr marL="0" marR="0" algn="ctr">
                        <a:lnSpc>
                          <a:spcPct val="115000"/>
                        </a:lnSpc>
                        <a:spcBef>
                          <a:spcPts val="0"/>
                        </a:spcBef>
                        <a:spcAft>
                          <a:spcPts val="0"/>
                        </a:spcAft>
                      </a:pP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 2.53 million</a:t>
                      </a:r>
                    </a:p>
                  </a:txBody>
                  <a:tcPr marL="68580" marR="68580" marT="0" marB="0" anchor="b"/>
                </a:tc>
                <a:tc>
                  <a:txBody>
                    <a:bodyPr/>
                    <a:lstStyle/>
                    <a:p>
                      <a:pPr algn="ctr" fontAlgn="b"/>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7.68%</a:t>
                      </a:r>
                    </a:p>
                  </a:txBody>
                  <a:tcPr marL="9525" marR="9525" marT="9525" marB="0" anchor="b"/>
                </a:tc>
              </a:tr>
              <a:tr h="313060">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10-14</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tc>
                <a:tc>
                  <a:txBody>
                    <a:bodyPr/>
                    <a:lstStyle/>
                    <a:p>
                      <a:pPr marL="0" marR="0" algn="ctr">
                        <a:lnSpc>
                          <a:spcPct val="115000"/>
                        </a:lnSpc>
                        <a:spcBef>
                          <a:spcPts val="0"/>
                        </a:spcBef>
                        <a:spcAft>
                          <a:spcPts val="0"/>
                        </a:spcAft>
                      </a:pP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7.59 million</a:t>
                      </a:r>
                    </a:p>
                  </a:txBody>
                  <a:tcPr marL="68580" marR="68580" marT="0" marB="0" anchor="b"/>
                </a:tc>
                <a:tc>
                  <a:txBody>
                    <a:bodyPr/>
                    <a:lstStyle/>
                    <a:p>
                      <a:pPr algn="ctr" fontAlgn="b"/>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23.01%</a:t>
                      </a:r>
                    </a:p>
                  </a:txBody>
                  <a:tcPr marL="9525" marR="9525" marT="9525" marB="0" anchor="b"/>
                </a:tc>
              </a:tr>
              <a:tr h="313060">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15- 18</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tc>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22.87 million</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tc>
                <a:tc>
                  <a:txBody>
                    <a:bodyPr/>
                    <a:lstStyle/>
                    <a:p>
                      <a:pPr algn="ctr" fontAlgn="b"/>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69.31%</a:t>
                      </a:r>
                    </a:p>
                  </a:txBody>
                  <a:tcPr marL="9525" marR="9525" marT="9525" marB="0" anchor="b"/>
                </a:tc>
              </a:tr>
              <a:tr h="352947">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Total (5-18)</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nchor="b"/>
                </a:tc>
                <a:tc>
                  <a:txBody>
                    <a:bodyPr/>
                    <a:lstStyle/>
                    <a:p>
                      <a:pPr algn="ctr" fontAlgn="b"/>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  33 million</a:t>
                      </a:r>
                    </a:p>
                  </a:txBody>
                  <a:tcPr marL="9525" marR="9525" marT="9525" marB="0" anchor="b"/>
                </a:tc>
                <a:tc>
                  <a:txBody>
                    <a:bodyPr/>
                    <a:lstStyle/>
                    <a:p>
                      <a:pPr algn="ctr"/>
                      <a:r>
                        <a:rPr lang="en-US" sz="1500" dirty="0" smtClean="0">
                          <a:solidFill>
                            <a:srgbClr val="000000"/>
                          </a:solidFill>
                          <a:latin typeface="Calibri" panose="020F0502020204030204" pitchFamily="34" charset="0"/>
                          <a:ea typeface="Raleway Light" charset="0"/>
                          <a:cs typeface="Calibri" panose="020F0502020204030204" pitchFamily="34" charset="0"/>
                          <a:sym typeface="Arial" charset="0"/>
                        </a:rPr>
                        <a:t> 100%</a:t>
                      </a:r>
                      <a:endParaRPr lang="en-US" sz="1500" dirty="0">
                        <a:solidFill>
                          <a:srgbClr val="000000"/>
                        </a:solidFill>
                        <a:latin typeface="Calibri" panose="020F0502020204030204" pitchFamily="34" charset="0"/>
                        <a:ea typeface="Raleway Light" charset="0"/>
                        <a:cs typeface="Calibri" panose="020F0502020204030204" pitchFamily="34" charset="0"/>
                        <a:sym typeface="Arial" charset="0"/>
                      </a:endParaRPr>
                    </a:p>
                  </a:txBody>
                  <a:tcPr anchor="b"/>
                </a:tc>
              </a:tr>
            </a:tbl>
          </a:graphicData>
        </a:graphic>
      </p:graphicFrame>
    </p:spTree>
    <p:extLst>
      <p:ext uri="{BB962C8B-B14F-4D97-AF65-F5344CB8AC3E}">
        <p14:creationId xmlns:p14="http://schemas.microsoft.com/office/powerpoint/2010/main" val="2426427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3350"/>
            <a:ext cx="8077200" cy="857250"/>
          </a:xfrm>
        </p:spPr>
        <p:txBody>
          <a:bodyPr/>
          <a:lstStyle/>
          <a:p>
            <a:r>
              <a:rPr lang="en-US" sz="2600" b="1" dirty="0">
                <a:latin typeface="Calibri" panose="020F0502020204030204" pitchFamily="34" charset="0"/>
                <a:cs typeface="Calibri" panose="020F0502020204030204" pitchFamily="34" charset="0"/>
              </a:rPr>
              <a:t>Magnitude of Child and Adolescent Labour in India</a:t>
            </a:r>
            <a:endParaRPr lang="en-IN" sz="2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288909"/>
              </p:ext>
            </p:extLst>
          </p:nvPr>
        </p:nvGraphicFramePr>
        <p:xfrm>
          <a:off x="228600" y="1481614"/>
          <a:ext cx="4343400" cy="305117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graphicFrame>
        <p:nvGraphicFramePr>
          <p:cNvPr id="6" name="Chart 5"/>
          <p:cNvGraphicFramePr/>
          <p:nvPr>
            <p:extLst>
              <p:ext uri="{D42A27DB-BD31-4B8C-83A1-F6EECF244321}">
                <p14:modId xmlns:p14="http://schemas.microsoft.com/office/powerpoint/2010/main" val="3858021491"/>
              </p:ext>
            </p:extLst>
          </p:nvPr>
        </p:nvGraphicFramePr>
        <p:xfrm>
          <a:off x="4572000" y="1516993"/>
          <a:ext cx="4419600" cy="30480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304801" y="742950"/>
            <a:ext cx="8229600" cy="738664"/>
          </a:xfrm>
          <a:prstGeom prst="rect">
            <a:avLst/>
          </a:prstGeom>
          <a:noFill/>
        </p:spPr>
        <p:txBody>
          <a:bodyPr wrap="square" rtlCol="0">
            <a:spAutoFit/>
          </a:bodyPr>
          <a:lstStyle/>
          <a:p>
            <a:r>
              <a:rPr lang="en-IN" dirty="0" smtClean="0">
                <a:latin typeface="Calibri" panose="020F0502020204030204" pitchFamily="34" charset="0"/>
                <a:cs typeface="Calibri" panose="020F0502020204030204" pitchFamily="34" charset="0"/>
              </a:rPr>
              <a:t>The 2016 amendment to the child labour legislation permits children as well as adolescents to ‘help’ family and in family enterprises. Evidence shows that </a:t>
            </a:r>
            <a:r>
              <a:rPr lang="en-US" dirty="0">
                <a:latin typeface="Calibri" panose="020F0502020204030204" pitchFamily="34" charset="0"/>
                <a:cs typeface="Calibri" panose="020F0502020204030204" pitchFamily="34" charset="0"/>
              </a:rPr>
              <a:t>when children combine work and education and as they gradually progress to higher grades, their dropout rate increases</a:t>
            </a:r>
            <a:r>
              <a:rPr lang="en-IN" dirty="0" smtClean="0">
                <a:latin typeface="Calibri" panose="020F0502020204030204" pitchFamily="34" charset="0"/>
                <a:cs typeface="Calibri" panose="020F0502020204030204" pitchFamily="34" charset="0"/>
              </a:rPr>
              <a:t> (ILO 2015)</a:t>
            </a:r>
            <a:endParaRPr lang="en-IN" dirty="0">
              <a:latin typeface="Calibri" panose="020F0502020204030204" pitchFamily="34" charset="0"/>
              <a:cs typeface="Calibri" panose="020F0502020204030204" pitchFamily="34" charset="0"/>
            </a:endParaRPr>
          </a:p>
        </p:txBody>
      </p:sp>
      <p:sp>
        <p:nvSpPr>
          <p:cNvPr id="9" name="TextBox 8"/>
          <p:cNvSpPr txBox="1"/>
          <p:nvPr/>
        </p:nvSpPr>
        <p:spPr>
          <a:xfrm>
            <a:off x="5565663" y="4562591"/>
            <a:ext cx="3044936" cy="276999"/>
          </a:xfrm>
          <a:prstGeom prst="rect">
            <a:avLst/>
          </a:prstGeom>
          <a:noFill/>
        </p:spPr>
        <p:txBody>
          <a:bodyPr wrap="none" rtlCol="0">
            <a:spAutoFit/>
          </a:bodyPr>
          <a:lstStyle/>
          <a:p>
            <a:r>
              <a:rPr lang="en-IN" sz="1200" dirty="0" smtClean="0">
                <a:latin typeface="Calibri" panose="020F0502020204030204" pitchFamily="34" charset="0"/>
                <a:cs typeface="Calibri" panose="020F0502020204030204" pitchFamily="34" charset="0"/>
              </a:rPr>
              <a:t>Source: Periodic Labour Force Survey 2017-18</a:t>
            </a:r>
            <a:endParaRPr lang="en-IN" sz="1200" dirty="0">
              <a:latin typeface="Calibri" panose="020F0502020204030204" pitchFamily="34" charset="0"/>
              <a:cs typeface="Calibri" panose="020F0502020204030204" pitchFamily="34" charset="0"/>
            </a:endParaRPr>
          </a:p>
        </p:txBody>
      </p:sp>
      <p:pic>
        <p:nvPicPr>
          <p:cNvPr id="10"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18178" y="16140"/>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2318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861"/>
            <a:ext cx="7937178" cy="435975"/>
          </a:xfrm>
        </p:spPr>
        <p:txBody>
          <a:bodyPr/>
          <a:lstStyle/>
          <a:p>
            <a:pPr algn="ctr"/>
            <a:r>
              <a:rPr lang="en-IN" sz="2600" b="1" dirty="0">
                <a:latin typeface="Calibri" panose="020F0502020204030204" pitchFamily="34" charset="0"/>
                <a:cs typeface="Calibri" panose="020F0502020204030204" pitchFamily="34" charset="0"/>
              </a:rPr>
              <a:t>COVID-19 and the recent labour law relaxations</a:t>
            </a:r>
            <a:r>
              <a:rPr lang="en-IN" sz="2600" dirty="0"/>
              <a:t/>
            </a:r>
            <a:br>
              <a:rPr lang="en-IN" sz="2600" dirty="0"/>
            </a:br>
            <a:r>
              <a:rPr lang="en-IN" sz="2600" b="1" dirty="0">
                <a:latin typeface="Calibri" panose="020F0502020204030204" pitchFamily="34" charset="0"/>
                <a:cs typeface="Calibri" panose="020F0502020204030204" pitchFamily="34" charset="0"/>
              </a:rPr>
              <a:t/>
            </a:r>
            <a:br>
              <a:rPr lang="en-IN" sz="2600" b="1" dirty="0">
                <a:latin typeface="Calibri" panose="020F0502020204030204" pitchFamily="34" charset="0"/>
                <a:cs typeface="Calibri" panose="020F0502020204030204" pitchFamily="34" charset="0"/>
              </a:rPr>
            </a:br>
            <a:endParaRPr lang="en-US" sz="2600" b="1"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8178" y="16140"/>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Content Placeholder 2"/>
          <p:cNvSpPr>
            <a:spLocks noGrp="1"/>
          </p:cNvSpPr>
          <p:nvPr>
            <p:ph idx="1"/>
          </p:nvPr>
        </p:nvSpPr>
        <p:spPr>
          <a:xfrm>
            <a:off x="304799" y="514350"/>
            <a:ext cx="8426289" cy="4495800"/>
          </a:xfrm>
        </p:spPr>
        <p:txBody>
          <a:bodyPr/>
          <a:lstStyle/>
          <a:p>
            <a:r>
              <a:rPr lang="en-US" sz="1500" b="1" dirty="0" smtClean="0">
                <a:latin typeface="Calibri" panose="020F0502020204030204" pitchFamily="34" charset="0"/>
                <a:cs typeface="Calibri" panose="020F0502020204030204" pitchFamily="34" charset="0"/>
              </a:rPr>
              <a:t>States that have granted relaxations to Factories Act, 1948 </a:t>
            </a:r>
            <a:r>
              <a:rPr lang="en-US" sz="1500" dirty="0" smtClean="0">
                <a:latin typeface="Calibri" panose="020F0502020204030204" pitchFamily="34" charset="0"/>
                <a:cs typeface="Calibri" panose="020F0502020204030204" pitchFamily="34" charset="0"/>
              </a:rPr>
              <a:t>–</a:t>
            </a:r>
          </a:p>
          <a:p>
            <a:pPr lvl="1"/>
            <a:r>
              <a:rPr lang="en-US" sz="1500" dirty="0">
                <a:latin typeface="Calibri" panose="020F0502020204030204" pitchFamily="34" charset="0"/>
                <a:cs typeface="Calibri" panose="020F0502020204030204" pitchFamily="34" charset="0"/>
              </a:rPr>
              <a:t>Rajasthan, Gujarat, Punjab, Himachal Pradesh, Uttar Pradesh, Maharashtra, Karnataka, Andhra Pradesh, Madhya Pradesh, </a:t>
            </a:r>
            <a:r>
              <a:rPr lang="en-US" sz="1500" dirty="0" err="1">
                <a:latin typeface="Calibri" panose="020F0502020204030204" pitchFamily="34" charset="0"/>
                <a:cs typeface="Calibri" panose="020F0502020204030204" pitchFamily="34" charset="0"/>
              </a:rPr>
              <a:t>Odisha</a:t>
            </a:r>
            <a:r>
              <a:rPr lang="en-US" sz="1500" dirty="0">
                <a:latin typeface="Calibri" panose="020F0502020204030204" pitchFamily="34" charset="0"/>
                <a:cs typeface="Calibri" panose="020F0502020204030204" pitchFamily="34" charset="0"/>
              </a:rPr>
              <a:t> and </a:t>
            </a:r>
            <a:r>
              <a:rPr lang="en-US" sz="1500" dirty="0" smtClean="0">
                <a:latin typeface="Calibri" panose="020F0502020204030204" pitchFamily="34" charset="0"/>
                <a:cs typeface="Calibri" panose="020F0502020204030204" pitchFamily="34" charset="0"/>
              </a:rPr>
              <a:t>Assam</a:t>
            </a:r>
          </a:p>
          <a:p>
            <a:pPr marL="457200" lvl="1" indent="0">
              <a:buNone/>
            </a:pPr>
            <a:endParaRPr lang="en-US" sz="1500" dirty="0" smtClean="0">
              <a:latin typeface="Calibri" panose="020F0502020204030204" pitchFamily="34" charset="0"/>
              <a:cs typeface="Calibri" panose="020F0502020204030204" pitchFamily="34" charset="0"/>
            </a:endParaRPr>
          </a:p>
          <a:p>
            <a:r>
              <a:rPr lang="en-US" sz="1500" b="1" dirty="0" smtClean="0">
                <a:latin typeface="Calibri" panose="020F0502020204030204" pitchFamily="34" charset="0"/>
                <a:cs typeface="Calibri" panose="020F0502020204030204" pitchFamily="34" charset="0"/>
              </a:rPr>
              <a:t>The key relaxations include- </a:t>
            </a:r>
          </a:p>
          <a:p>
            <a:pPr lvl="1"/>
            <a:r>
              <a:rPr lang="en-US" sz="1500" dirty="0" smtClean="0">
                <a:latin typeface="Calibri" panose="020F0502020204030204" pitchFamily="34" charset="0"/>
                <a:cs typeface="Calibri" panose="020F0502020204030204" pitchFamily="34" charset="0"/>
              </a:rPr>
              <a:t>Extension </a:t>
            </a:r>
            <a:r>
              <a:rPr lang="en-US" sz="1500" dirty="0">
                <a:latin typeface="Calibri" panose="020F0502020204030204" pitchFamily="34" charset="0"/>
                <a:cs typeface="Calibri" panose="020F0502020204030204" pitchFamily="34" charset="0"/>
              </a:rPr>
              <a:t>of a factory worker’s daily shift to 12 hours per day and six days a week (72 </a:t>
            </a:r>
            <a:r>
              <a:rPr lang="en-US" sz="1500" dirty="0" smtClean="0">
                <a:latin typeface="Calibri" panose="020F0502020204030204" pitchFamily="34" charset="0"/>
                <a:cs typeface="Calibri" panose="020F0502020204030204" pitchFamily="34" charset="0"/>
              </a:rPr>
              <a:t>hours) from </a:t>
            </a:r>
            <a:r>
              <a:rPr lang="en-US" sz="1500" dirty="0">
                <a:latin typeface="Calibri" panose="020F0502020204030204" pitchFamily="34" charset="0"/>
                <a:cs typeface="Calibri" panose="020F0502020204030204" pitchFamily="34" charset="0"/>
              </a:rPr>
              <a:t>the existing eight hours per day, six days a week (48 </a:t>
            </a:r>
            <a:r>
              <a:rPr lang="en-US" sz="1500" dirty="0" smtClean="0">
                <a:latin typeface="Calibri" panose="020F0502020204030204" pitchFamily="34" charset="0"/>
                <a:cs typeface="Calibri" panose="020F0502020204030204" pitchFamily="34" charset="0"/>
              </a:rPr>
              <a:t>hours)</a:t>
            </a:r>
          </a:p>
          <a:p>
            <a:pPr marL="457200" lvl="1" indent="0">
              <a:buNone/>
            </a:pPr>
            <a:endParaRPr lang="en-US" sz="1500" dirty="0" smtClean="0">
              <a:latin typeface="Calibri" panose="020F0502020204030204" pitchFamily="34" charset="0"/>
              <a:cs typeface="Calibri" panose="020F0502020204030204" pitchFamily="34" charset="0"/>
            </a:endParaRPr>
          </a:p>
          <a:p>
            <a:r>
              <a:rPr lang="en-US" sz="1500" b="1" dirty="0" smtClean="0">
                <a:latin typeface="Calibri" panose="020F0502020204030204" pitchFamily="34" charset="0"/>
                <a:cs typeface="Calibri" panose="020F0502020204030204" pitchFamily="34" charset="0"/>
              </a:rPr>
              <a:t>The International Labour Organisation (ILO)</a:t>
            </a:r>
            <a:r>
              <a:rPr lang="en-US" sz="1500" dirty="0" smtClean="0">
                <a:latin typeface="Calibri" panose="020F0502020204030204" pitchFamily="34" charset="0"/>
                <a:cs typeface="Calibri" panose="020F0502020204030204" pitchFamily="34" charset="0"/>
              </a:rPr>
              <a:t> </a:t>
            </a:r>
            <a:r>
              <a:rPr lang="en-US" sz="1500" dirty="0">
                <a:latin typeface="Calibri" panose="020F0502020204030204" pitchFamily="34" charset="0"/>
                <a:cs typeface="Calibri" panose="020F0502020204030204" pitchFamily="34" charset="0"/>
              </a:rPr>
              <a:t>has expressed “deep concern” since these relaxations </a:t>
            </a:r>
            <a:r>
              <a:rPr lang="en-US" sz="1500" b="1" dirty="0">
                <a:latin typeface="Calibri" panose="020F0502020204030204" pitchFamily="34" charset="0"/>
                <a:cs typeface="Calibri" panose="020F0502020204030204" pitchFamily="34" charset="0"/>
              </a:rPr>
              <a:t>violate ILO convention No 144 </a:t>
            </a:r>
            <a:r>
              <a:rPr lang="en-US" sz="1500" dirty="0">
                <a:latin typeface="Calibri" panose="020F0502020204030204" pitchFamily="34" charset="0"/>
                <a:cs typeface="Calibri" panose="020F0502020204030204" pitchFamily="34" charset="0"/>
              </a:rPr>
              <a:t>which calls for tripartite consultations among government, employers and workers </a:t>
            </a:r>
            <a:endParaRPr lang="en-US" sz="1500" dirty="0" smtClean="0">
              <a:latin typeface="Calibri" panose="020F0502020204030204" pitchFamily="34" charset="0"/>
              <a:cs typeface="Calibri" panose="020F0502020204030204" pitchFamily="34" charset="0"/>
            </a:endParaRPr>
          </a:p>
          <a:p>
            <a:pPr marL="0" indent="0">
              <a:buNone/>
            </a:pPr>
            <a:endParaRPr lang="en-US" sz="1500" dirty="0" smtClean="0">
              <a:latin typeface="Calibri" panose="020F0502020204030204" pitchFamily="34" charset="0"/>
              <a:cs typeface="Calibri" panose="020F0502020204030204" pitchFamily="34" charset="0"/>
            </a:endParaRPr>
          </a:p>
          <a:p>
            <a:r>
              <a:rPr lang="en-US" sz="1500" dirty="0" smtClean="0">
                <a:latin typeface="Calibri" panose="020F0502020204030204" pitchFamily="34" charset="0"/>
                <a:ea typeface="Arial"/>
                <a:cs typeface="Calibri" panose="020F0502020204030204" pitchFamily="34" charset="0"/>
              </a:rPr>
              <a:t>3 of these states have highest number of interstate migrant </a:t>
            </a:r>
            <a:r>
              <a:rPr lang="en-US" sz="1500" dirty="0">
                <a:latin typeface="Calibri" panose="020F0502020204030204" pitchFamily="34" charset="0"/>
                <a:ea typeface="Arial"/>
                <a:cs typeface="Calibri" panose="020F0502020204030204" pitchFamily="34" charset="0"/>
              </a:rPr>
              <a:t>workers, namely, </a:t>
            </a:r>
            <a:r>
              <a:rPr lang="en-US" sz="1500" b="1" dirty="0">
                <a:latin typeface="Calibri" panose="020F0502020204030204" pitchFamily="34" charset="0"/>
                <a:ea typeface="Arial"/>
                <a:cs typeface="Calibri" panose="020F0502020204030204" pitchFamily="34" charset="0"/>
              </a:rPr>
              <a:t>Gujarat </a:t>
            </a:r>
            <a:r>
              <a:rPr lang="en-US" sz="1500" b="1" dirty="0" smtClean="0">
                <a:latin typeface="Calibri" panose="020F0502020204030204" pitchFamily="34" charset="0"/>
                <a:ea typeface="Arial"/>
                <a:cs typeface="Calibri" panose="020F0502020204030204" pitchFamily="34" charset="0"/>
              </a:rPr>
              <a:t>(15.71 lakhs), </a:t>
            </a:r>
            <a:r>
              <a:rPr lang="en-US" sz="1500" b="1" dirty="0">
                <a:latin typeface="Calibri" panose="020F0502020204030204" pitchFamily="34" charset="0"/>
                <a:ea typeface="Arial"/>
                <a:cs typeface="Calibri" panose="020F0502020204030204" pitchFamily="34" charset="0"/>
              </a:rPr>
              <a:t>Madhya Pradesh </a:t>
            </a:r>
            <a:r>
              <a:rPr lang="en-US" sz="1500" b="1" dirty="0" smtClean="0">
                <a:latin typeface="Calibri" panose="020F0502020204030204" pitchFamily="34" charset="0"/>
                <a:ea typeface="Arial"/>
                <a:cs typeface="Calibri" panose="020F0502020204030204" pitchFamily="34" charset="0"/>
              </a:rPr>
              <a:t>(29.79 lakhs) </a:t>
            </a:r>
            <a:r>
              <a:rPr lang="en-US" sz="1500" b="1" dirty="0">
                <a:latin typeface="Calibri" panose="020F0502020204030204" pitchFamily="34" charset="0"/>
                <a:ea typeface="Arial"/>
                <a:cs typeface="Calibri" panose="020F0502020204030204" pitchFamily="34" charset="0"/>
              </a:rPr>
              <a:t>and Uttar Pradesh </a:t>
            </a:r>
            <a:r>
              <a:rPr lang="en-US" sz="1500" b="1" dirty="0" smtClean="0">
                <a:latin typeface="Calibri" panose="020F0502020204030204" pitchFamily="34" charset="0"/>
                <a:ea typeface="Arial"/>
                <a:cs typeface="Calibri" panose="020F0502020204030204" pitchFamily="34" charset="0"/>
              </a:rPr>
              <a:t>(1.23 </a:t>
            </a:r>
            <a:r>
              <a:rPr lang="en-US" sz="1500" b="1" dirty="0" err="1" smtClean="0">
                <a:latin typeface="Calibri" panose="020F0502020204030204" pitchFamily="34" charset="0"/>
                <a:ea typeface="Arial"/>
                <a:cs typeface="Calibri" panose="020F0502020204030204" pitchFamily="34" charset="0"/>
              </a:rPr>
              <a:t>crores</a:t>
            </a:r>
            <a:r>
              <a:rPr lang="en-US" sz="1500" b="1" dirty="0" smtClean="0">
                <a:latin typeface="Calibri" panose="020F0502020204030204" pitchFamily="34" charset="0"/>
                <a:ea typeface="Arial"/>
                <a:cs typeface="Calibri" panose="020F0502020204030204" pitchFamily="34" charset="0"/>
              </a:rPr>
              <a:t>) (Census 2011).  </a:t>
            </a:r>
          </a:p>
          <a:p>
            <a:endParaRPr lang="en-US" sz="1500" b="1" dirty="0">
              <a:latin typeface="Calibri" panose="020F0502020204030204" pitchFamily="34" charset="0"/>
              <a:ea typeface="Arial"/>
              <a:cs typeface="Calibri" panose="020F0502020204030204" pitchFamily="34" charset="0"/>
            </a:endParaRPr>
          </a:p>
          <a:p>
            <a:r>
              <a:rPr lang="en-US" sz="1500" b="1" dirty="0" smtClean="0">
                <a:latin typeface="Calibri" panose="020F0502020204030204" pitchFamily="34" charset="0"/>
                <a:ea typeface="Arial"/>
                <a:cs typeface="Calibri" panose="020F0502020204030204" pitchFamily="34" charset="0"/>
              </a:rPr>
              <a:t>In Gujarat</a:t>
            </a:r>
            <a:r>
              <a:rPr lang="en-US" sz="1500" dirty="0" smtClean="0">
                <a:latin typeface="Calibri" panose="020F0502020204030204" pitchFamily="34" charset="0"/>
                <a:ea typeface="Arial"/>
                <a:cs typeface="Calibri" panose="020F0502020204030204" pitchFamily="34" charset="0"/>
              </a:rPr>
              <a:t> all </a:t>
            </a:r>
            <a:r>
              <a:rPr lang="en-US" sz="1500" dirty="0" smtClean="0">
                <a:latin typeface="Calibri" panose="020F0502020204030204" pitchFamily="34" charset="0"/>
                <a:cs typeface="Calibri" panose="020F0502020204030204" pitchFamily="34" charset="0"/>
              </a:rPr>
              <a:t>new </a:t>
            </a:r>
            <a:r>
              <a:rPr lang="en-US" sz="1500" dirty="0">
                <a:latin typeface="Calibri" panose="020F0502020204030204" pitchFamily="34" charset="0"/>
                <a:cs typeface="Calibri" panose="020F0502020204030204" pitchFamily="34" charset="0"/>
              </a:rPr>
              <a:t>industrial units will be </a:t>
            </a:r>
            <a:r>
              <a:rPr lang="en-US" sz="1500" dirty="0" smtClean="0">
                <a:latin typeface="Calibri" panose="020F0502020204030204" pitchFamily="34" charset="0"/>
                <a:cs typeface="Calibri" panose="020F0502020204030204" pitchFamily="34" charset="0"/>
              </a:rPr>
              <a:t>exempt from </a:t>
            </a:r>
            <a:r>
              <a:rPr lang="en-US" sz="1500" dirty="0">
                <a:latin typeface="Calibri" panose="020F0502020204030204" pitchFamily="34" charset="0"/>
                <a:cs typeface="Calibri" panose="020F0502020204030204" pitchFamily="34" charset="0"/>
              </a:rPr>
              <a:t>all </a:t>
            </a:r>
            <a:r>
              <a:rPr lang="en-US" sz="1500" dirty="0" smtClean="0">
                <a:latin typeface="Calibri" panose="020F0502020204030204" pitchFamily="34" charset="0"/>
                <a:cs typeface="Calibri" panose="020F0502020204030204" pitchFamily="34" charset="0"/>
              </a:rPr>
              <a:t>related laws and provisions except : </a:t>
            </a:r>
          </a:p>
          <a:p>
            <a:pPr lvl="1"/>
            <a:r>
              <a:rPr lang="en-US" sz="1500" dirty="0" smtClean="0">
                <a:latin typeface="Calibri" panose="020F0502020204030204" pitchFamily="34" charset="0"/>
                <a:cs typeface="Calibri" panose="020F0502020204030204" pitchFamily="34" charset="0"/>
              </a:rPr>
              <a:t>Minimum wages</a:t>
            </a:r>
          </a:p>
          <a:p>
            <a:pPr lvl="1"/>
            <a:r>
              <a:rPr lang="en-US" sz="1500" dirty="0" smtClean="0">
                <a:latin typeface="Calibri" panose="020F0502020204030204" pitchFamily="34" charset="0"/>
                <a:cs typeface="Calibri" panose="020F0502020204030204" pitchFamily="34" charset="0"/>
              </a:rPr>
              <a:t>Industrial </a:t>
            </a:r>
            <a:r>
              <a:rPr lang="en-US" sz="1500" dirty="0">
                <a:latin typeface="Calibri" panose="020F0502020204030204" pitchFamily="34" charset="0"/>
                <a:cs typeface="Calibri" panose="020F0502020204030204" pitchFamily="34" charset="0"/>
              </a:rPr>
              <a:t>safety and </a:t>
            </a:r>
            <a:endParaRPr lang="en-US" sz="1500" dirty="0" smtClean="0">
              <a:latin typeface="Calibri" panose="020F0502020204030204" pitchFamily="34" charset="0"/>
              <a:cs typeface="Calibri" panose="020F0502020204030204" pitchFamily="34" charset="0"/>
            </a:endParaRPr>
          </a:p>
          <a:p>
            <a:pPr lvl="1"/>
            <a:r>
              <a:rPr lang="en-US" sz="1500" dirty="0">
                <a:latin typeface="Calibri" panose="020F0502020204030204" pitchFamily="34" charset="0"/>
                <a:cs typeface="Calibri" panose="020F0502020204030204" pitchFamily="34" charset="0"/>
              </a:rPr>
              <a:t>E</a:t>
            </a:r>
            <a:r>
              <a:rPr lang="en-US" sz="1500" dirty="0" smtClean="0">
                <a:latin typeface="Calibri" panose="020F0502020204030204" pitchFamily="34" charset="0"/>
                <a:cs typeface="Calibri" panose="020F0502020204030204" pitchFamily="34" charset="0"/>
              </a:rPr>
              <a:t>mployees</a:t>
            </a:r>
            <a:r>
              <a:rPr lang="en-US" sz="1500" dirty="0">
                <a:latin typeface="Calibri" panose="020F0502020204030204" pitchFamily="34" charset="0"/>
                <a:cs typeface="Calibri" panose="020F0502020204030204" pitchFamily="34" charset="0"/>
              </a:rPr>
              <a:t>' </a:t>
            </a:r>
            <a:r>
              <a:rPr lang="en-US" sz="1500" dirty="0" smtClean="0">
                <a:latin typeface="Calibri" panose="020F0502020204030204" pitchFamily="34" charset="0"/>
                <a:cs typeface="Calibri" panose="020F0502020204030204" pitchFamily="34" charset="0"/>
              </a:rPr>
              <a:t>compensation</a:t>
            </a:r>
            <a:endParaRPr lang="en-US" sz="1500" dirty="0" smtClean="0">
              <a:latin typeface="Calibri" panose="020F0502020204030204" pitchFamily="34" charset="0"/>
              <a:ea typeface="Arial"/>
              <a:cs typeface="Calibri" panose="020F0502020204030204" pitchFamily="34" charset="0"/>
            </a:endParaRPr>
          </a:p>
          <a:p>
            <a:endParaRPr lang="en-US" sz="1500" dirty="0">
              <a:latin typeface="Calibri" panose="020F0502020204030204" pitchFamily="34" charset="0"/>
              <a:ea typeface="Arial"/>
              <a:cs typeface="Calibri" panose="020F0502020204030204" pitchFamily="34" charset="0"/>
            </a:endParaRPr>
          </a:p>
        </p:txBody>
      </p:sp>
    </p:spTree>
    <p:extLst>
      <p:ext uri="{BB962C8B-B14F-4D97-AF65-F5344CB8AC3E}">
        <p14:creationId xmlns:p14="http://schemas.microsoft.com/office/powerpoint/2010/main" val="2426427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4766" y="16140"/>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381000" y="154575"/>
            <a:ext cx="7937178" cy="588375"/>
          </a:xfrm>
        </p:spPr>
        <p:txBody>
          <a:bodyPr/>
          <a:lstStyle/>
          <a:p>
            <a:pPr algn="ctr"/>
            <a:r>
              <a:rPr lang="en-IN" sz="2600" b="1" dirty="0">
                <a:latin typeface="Calibri" panose="020F0502020204030204" pitchFamily="34" charset="0"/>
                <a:cs typeface="Calibri" panose="020F0502020204030204" pitchFamily="34" charset="0"/>
              </a:rPr>
              <a:t>COVID-19 and the recent labour law relaxations</a:t>
            </a:r>
            <a:r>
              <a:rPr lang="en-IN" sz="2600" dirty="0"/>
              <a:t/>
            </a:r>
            <a:br>
              <a:rPr lang="en-IN" sz="2600" dirty="0"/>
            </a:br>
            <a:r>
              <a:rPr lang="en-IN" sz="2600" b="1" dirty="0">
                <a:latin typeface="Calibri" panose="020F0502020204030204" pitchFamily="34" charset="0"/>
                <a:cs typeface="Calibri" panose="020F0502020204030204" pitchFamily="34" charset="0"/>
              </a:rPr>
              <a:t/>
            </a:r>
            <a:br>
              <a:rPr lang="en-IN" sz="2600" b="1" dirty="0">
                <a:latin typeface="Calibri" panose="020F0502020204030204" pitchFamily="34" charset="0"/>
                <a:cs typeface="Calibri" panose="020F0502020204030204" pitchFamily="34" charset="0"/>
              </a:rPr>
            </a:br>
            <a:endParaRPr lang="en-US" sz="2600" b="1" dirty="0">
              <a:latin typeface="Calibri" panose="020F0502020204030204" pitchFamily="34" charset="0"/>
              <a:cs typeface="Calibri" panose="020F0502020204030204" pitchFamily="34" charset="0"/>
            </a:endParaRPr>
          </a:p>
        </p:txBody>
      </p:sp>
      <p:sp>
        <p:nvSpPr>
          <p:cNvPr id="10" name="Content Placeholder 9"/>
          <p:cNvSpPr>
            <a:spLocks noGrp="1"/>
          </p:cNvSpPr>
          <p:nvPr>
            <p:ph idx="1"/>
          </p:nvPr>
        </p:nvSpPr>
        <p:spPr>
          <a:xfrm>
            <a:off x="381000" y="841962"/>
            <a:ext cx="8229600" cy="4091988"/>
          </a:xfrm>
        </p:spPr>
        <p:txBody>
          <a:bodyPr/>
          <a:lstStyle/>
          <a:p>
            <a:r>
              <a:rPr lang="en-US" sz="1500" b="1" dirty="0">
                <a:latin typeface="Calibri" panose="020F0502020204030204" pitchFamily="34" charset="0"/>
                <a:ea typeface="Arial"/>
                <a:cs typeface="Calibri" panose="020F0502020204030204" pitchFamily="34" charset="0"/>
              </a:rPr>
              <a:t>Madhya Pradesh: </a:t>
            </a:r>
            <a:r>
              <a:rPr lang="en-US" sz="1500" dirty="0">
                <a:latin typeface="Calibri" panose="020F0502020204030204" pitchFamily="34" charset="0"/>
                <a:cs typeface="Calibri" panose="020F0502020204030204" pitchFamily="34" charset="0"/>
              </a:rPr>
              <a:t>In addition to </a:t>
            </a:r>
            <a:r>
              <a:rPr lang="en-US" sz="1500" dirty="0" smtClean="0">
                <a:latin typeface="Calibri" panose="020F0502020204030204" pitchFamily="34" charset="0"/>
                <a:cs typeface="Calibri" panose="020F0502020204030204" pitchFamily="34" charset="0"/>
              </a:rPr>
              <a:t>relaxations to the Factories Act, 1948,</a:t>
            </a:r>
            <a:endParaRPr lang="en-US" sz="1500" b="1" dirty="0">
              <a:latin typeface="Calibri" panose="020F0502020204030204" pitchFamily="34" charset="0"/>
              <a:ea typeface="Arial"/>
              <a:cs typeface="Calibri" panose="020F0502020204030204" pitchFamily="34" charset="0"/>
            </a:endParaRPr>
          </a:p>
          <a:p>
            <a:pPr lvl="1"/>
            <a:r>
              <a:rPr lang="en-US" sz="1500" dirty="0" smtClean="0">
                <a:latin typeface="Calibri" panose="020F0502020204030204" pitchFamily="34" charset="0"/>
                <a:cs typeface="Calibri" panose="020F0502020204030204" pitchFamily="34" charset="0"/>
              </a:rPr>
              <a:t>Has </a:t>
            </a:r>
            <a:r>
              <a:rPr lang="en-US" sz="1500" dirty="0">
                <a:latin typeface="Calibri" panose="020F0502020204030204" pitchFamily="34" charset="0"/>
                <a:cs typeface="Calibri" panose="020F0502020204030204" pitchFamily="34" charset="0"/>
              </a:rPr>
              <a:t>allowed factories employing less than 50 workers and engaging in hazardous and non-hazardous processes to use third-party certification in lieu of routine inspections</a:t>
            </a:r>
          </a:p>
          <a:p>
            <a:pPr lvl="1"/>
            <a:r>
              <a:rPr lang="en-US" sz="1500" dirty="0">
                <a:latin typeface="Calibri" panose="020F0502020204030204" pitchFamily="34" charset="0"/>
                <a:cs typeface="Calibri" panose="020F0502020204030204" pitchFamily="34" charset="0"/>
              </a:rPr>
              <a:t>Exempted industries from the provisions of the Industrial Disputes Act, 1947 (IDA) except Chapter V-A, Sections 25-N and 25-O (restrictions on retrenchment and closure respectively), 25-Q and 25-R (penalty for illegal retrenchment and closure) for new registered for next 1,000 days. </a:t>
            </a:r>
          </a:p>
          <a:p>
            <a:pPr lvl="1"/>
            <a:r>
              <a:rPr lang="en-US" sz="1500" dirty="0">
                <a:latin typeface="Calibri" panose="020F0502020204030204" pitchFamily="34" charset="0"/>
                <a:cs typeface="Calibri" panose="020F0502020204030204" pitchFamily="34" charset="0"/>
              </a:rPr>
              <a:t>Exempted 11 industries from Madhya Pradesh Industrial Relations Act, 1960 as well as all registered factories from all provisions of the Factories Act, 1948. </a:t>
            </a:r>
          </a:p>
          <a:p>
            <a:pPr lvl="1"/>
            <a:endParaRPr lang="en-US" sz="1500" dirty="0">
              <a:latin typeface="Calibri" panose="020F0502020204030204" pitchFamily="34" charset="0"/>
              <a:cs typeface="Calibri" panose="020F0502020204030204" pitchFamily="34" charset="0"/>
            </a:endParaRPr>
          </a:p>
          <a:p>
            <a:pPr algn="just"/>
            <a:r>
              <a:rPr lang="en-US" sz="1500" b="1" dirty="0">
                <a:latin typeface="Calibri" panose="020F0502020204030204" pitchFamily="34" charset="0"/>
                <a:ea typeface="Arial"/>
                <a:cs typeface="Calibri" panose="020F0502020204030204" pitchFamily="34" charset="0"/>
              </a:rPr>
              <a:t>Uttar Pradesh: </a:t>
            </a:r>
            <a:r>
              <a:rPr lang="en-US" sz="1500" dirty="0">
                <a:latin typeface="Calibri" panose="020F0502020204030204" pitchFamily="34" charset="0"/>
                <a:ea typeface="Arial"/>
                <a:cs typeface="Calibri" panose="020F0502020204030204" pitchFamily="34" charset="0"/>
              </a:rPr>
              <a:t>Exempted all factories from all essential labour laws </a:t>
            </a:r>
            <a:r>
              <a:rPr lang="en-US" sz="1500" b="1" dirty="0">
                <a:latin typeface="Calibri" panose="020F0502020204030204" pitchFamily="34" charset="0"/>
                <a:ea typeface="Arial"/>
                <a:cs typeface="Calibri" panose="020F0502020204030204" pitchFamily="34" charset="0"/>
              </a:rPr>
              <a:t>except</a:t>
            </a:r>
            <a:r>
              <a:rPr lang="en-US" sz="1500" dirty="0">
                <a:latin typeface="Calibri" panose="020F0502020204030204" pitchFamily="34" charset="0"/>
                <a:ea typeface="Arial"/>
                <a:cs typeface="Calibri" panose="020F0502020204030204" pitchFamily="34" charset="0"/>
              </a:rPr>
              <a:t>:  </a:t>
            </a:r>
          </a:p>
          <a:p>
            <a:pPr lvl="1" algn="just"/>
            <a:r>
              <a:rPr lang="en-US" sz="1500" dirty="0">
                <a:latin typeface="Calibri" panose="020F0502020204030204" pitchFamily="34" charset="0"/>
                <a:cs typeface="Calibri" panose="020F0502020204030204" pitchFamily="34" charset="0"/>
              </a:rPr>
              <a:t>All factories comply with timely and bank payment of wages; payment of minimum wages,</a:t>
            </a:r>
          </a:p>
          <a:p>
            <a:pPr lvl="1" algn="just"/>
            <a:r>
              <a:rPr lang="en-US" sz="1500" dirty="0">
                <a:latin typeface="Calibri" panose="020F0502020204030204" pitchFamily="34" charset="0"/>
                <a:cs typeface="Calibri" panose="020F0502020204030204" pitchFamily="34" charset="0"/>
              </a:rPr>
              <a:t>Adhere to provisions relating to safety and security in the Factories Act and the Building and Other Constructions Workers act, 1996, </a:t>
            </a:r>
          </a:p>
          <a:p>
            <a:pPr lvl="1" algn="just"/>
            <a:r>
              <a:rPr lang="en-US" sz="1500" dirty="0">
                <a:latin typeface="Calibri" panose="020F0502020204030204" pitchFamily="34" charset="0"/>
                <a:cs typeface="Calibri" panose="020F0502020204030204" pitchFamily="34" charset="0"/>
              </a:rPr>
              <a:t>Provide compensation for death/disability as per Employees’ Compensation Act, 1923, </a:t>
            </a:r>
          </a:p>
          <a:p>
            <a:pPr lvl="1" algn="just"/>
            <a:r>
              <a:rPr lang="en-US" sz="1500" dirty="0">
                <a:latin typeface="Calibri" panose="020F0502020204030204" pitchFamily="34" charset="0"/>
                <a:cs typeface="Calibri" panose="020F0502020204030204" pitchFamily="34" charset="0"/>
              </a:rPr>
              <a:t>Adhere to the legal provisions relating to employment of women and children</a:t>
            </a:r>
            <a:endParaRPr lang="en-IN" dirty="0"/>
          </a:p>
        </p:txBody>
      </p:sp>
    </p:spTree>
    <p:extLst>
      <p:ext uri="{BB962C8B-B14F-4D97-AF65-F5344CB8AC3E}">
        <p14:creationId xmlns:p14="http://schemas.microsoft.com/office/powerpoint/2010/main" val="2426427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90550"/>
            <a:ext cx="8350089" cy="4419600"/>
          </a:xfrm>
        </p:spPr>
        <p:txBody>
          <a:bodyPr/>
          <a:lstStyle/>
          <a:p>
            <a:pPr marL="0" indent="0">
              <a:buNone/>
            </a:pPr>
            <a:r>
              <a:rPr lang="en-US" sz="1500" b="1" dirty="0" smtClean="0">
                <a:latin typeface="Calibri" panose="020F0502020204030204" pitchFamily="34" charset="0"/>
                <a:ea typeface="Arial"/>
                <a:cs typeface="Calibri" panose="020F0502020204030204" pitchFamily="34" charset="0"/>
              </a:rPr>
              <a:t>8 out of top 10 States with high burden of child &amp; adolescent labour (barring West Bengal and Bihar) have  also relaxed their labour laws. </a:t>
            </a:r>
          </a:p>
          <a:p>
            <a:r>
              <a:rPr lang="en-US" sz="1500" b="1" dirty="0" smtClean="0">
                <a:latin typeface="Calibri" panose="020F0502020204030204" pitchFamily="34" charset="0"/>
                <a:ea typeface="Arial"/>
                <a:cs typeface="Calibri" panose="020F0502020204030204" pitchFamily="34" charset="0"/>
              </a:rPr>
              <a:t>Overall impact:</a:t>
            </a:r>
          </a:p>
          <a:p>
            <a:pPr lvl="1"/>
            <a:r>
              <a:rPr lang="en-US" sz="1500" dirty="0" smtClean="0">
                <a:latin typeface="Calibri" panose="020F0502020204030204" pitchFamily="34" charset="0"/>
                <a:ea typeface="Arial"/>
                <a:cs typeface="Calibri" panose="020F0502020204030204" pitchFamily="34" charset="0"/>
              </a:rPr>
              <a:t>Increased insecurity and </a:t>
            </a:r>
            <a:r>
              <a:rPr lang="en-US" sz="1500" dirty="0" err="1" smtClean="0">
                <a:latin typeface="Calibri" panose="020F0502020204030204" pitchFamily="34" charset="0"/>
                <a:ea typeface="Arial"/>
                <a:cs typeface="Calibri" panose="020F0502020204030204" pitchFamily="34" charset="0"/>
              </a:rPr>
              <a:t>informalization</a:t>
            </a:r>
            <a:r>
              <a:rPr lang="en-US" sz="1500" dirty="0" smtClean="0">
                <a:latin typeface="Calibri" panose="020F0502020204030204" pitchFamily="34" charset="0"/>
                <a:ea typeface="Arial"/>
                <a:cs typeface="Calibri" panose="020F0502020204030204" pitchFamily="34" charset="0"/>
              </a:rPr>
              <a:t> of labour</a:t>
            </a:r>
          </a:p>
          <a:p>
            <a:pPr lvl="1"/>
            <a:r>
              <a:rPr lang="en-US" sz="1500" dirty="0" smtClean="0">
                <a:latin typeface="Calibri" panose="020F0502020204030204" pitchFamily="34" charset="0"/>
                <a:ea typeface="Arial"/>
                <a:cs typeface="Calibri" panose="020F0502020204030204" pitchFamily="34" charset="0"/>
              </a:rPr>
              <a:t>Loss of bargaining power among </a:t>
            </a:r>
            <a:r>
              <a:rPr lang="en-US" sz="1500" dirty="0" err="1" smtClean="0">
                <a:latin typeface="Calibri" panose="020F0502020204030204" pitchFamily="34" charset="0"/>
                <a:ea typeface="Arial"/>
                <a:cs typeface="Calibri" panose="020F0502020204030204" pitchFamily="34" charset="0"/>
              </a:rPr>
              <a:t>labourers</a:t>
            </a:r>
            <a:r>
              <a:rPr lang="en-US" sz="1500" dirty="0" smtClean="0">
                <a:latin typeface="Calibri" panose="020F0502020204030204" pitchFamily="34" charset="0"/>
                <a:ea typeface="Arial"/>
                <a:cs typeface="Calibri" panose="020F0502020204030204" pitchFamily="34" charset="0"/>
              </a:rPr>
              <a:t> </a:t>
            </a:r>
          </a:p>
          <a:p>
            <a:pPr lvl="1"/>
            <a:r>
              <a:rPr lang="en-US" sz="1500" dirty="0" smtClean="0">
                <a:latin typeface="Calibri" panose="020F0502020204030204" pitchFamily="34" charset="0"/>
                <a:ea typeface="Arial"/>
                <a:cs typeface="Calibri" panose="020F0502020204030204" pitchFamily="34" charset="0"/>
              </a:rPr>
              <a:t>Deterioration in working conditions </a:t>
            </a:r>
          </a:p>
          <a:p>
            <a:pPr marL="457200" lvl="1" indent="0">
              <a:buNone/>
            </a:pPr>
            <a:endParaRPr lang="en-US" sz="1500" dirty="0" smtClean="0">
              <a:latin typeface="Calibri" panose="020F0502020204030204" pitchFamily="34" charset="0"/>
              <a:ea typeface="Arial"/>
              <a:cs typeface="Calibri" panose="020F0502020204030204" pitchFamily="34" charset="0"/>
            </a:endParaRPr>
          </a:p>
          <a:p>
            <a:r>
              <a:rPr lang="en-US" sz="1500" b="1" dirty="0" smtClean="0">
                <a:latin typeface="Calibri" panose="020F0502020204030204" pitchFamily="34" charset="0"/>
                <a:ea typeface="Arial"/>
                <a:cs typeface="Calibri" panose="020F0502020204030204" pitchFamily="34" charset="0"/>
              </a:rPr>
              <a:t>For children / adolescents working in factories and industrial setups:</a:t>
            </a:r>
          </a:p>
          <a:p>
            <a:pPr lvl="1"/>
            <a:r>
              <a:rPr lang="en-US" sz="1500" dirty="0" smtClean="0">
                <a:latin typeface="Calibri" panose="020F0502020204030204" pitchFamily="34" charset="0"/>
                <a:ea typeface="Arial"/>
                <a:cs typeface="Calibri" panose="020F0502020204030204" pitchFamily="34" charset="0"/>
              </a:rPr>
              <a:t>May lead </a:t>
            </a:r>
            <a:r>
              <a:rPr lang="en-US" sz="1500" dirty="0">
                <a:latin typeface="Calibri" panose="020F0502020204030204" pitchFamily="34" charset="0"/>
                <a:ea typeface="Arial"/>
                <a:cs typeface="Calibri" panose="020F0502020204030204" pitchFamily="34" charset="0"/>
              </a:rPr>
              <a:t>to </a:t>
            </a:r>
            <a:r>
              <a:rPr lang="en-US" sz="1500" b="1" dirty="0">
                <a:latin typeface="Calibri" panose="020F0502020204030204" pitchFamily="34" charset="0"/>
                <a:ea typeface="Arial"/>
                <a:cs typeface="Calibri" panose="020F0502020204030204" pitchFamily="34" charset="0"/>
              </a:rPr>
              <a:t>increase in hazardous work </a:t>
            </a:r>
            <a:r>
              <a:rPr lang="en-US" sz="1500" dirty="0">
                <a:latin typeface="Calibri" panose="020F0502020204030204" pitchFamily="34" charset="0"/>
                <a:ea typeface="Arial"/>
                <a:cs typeface="Calibri" panose="020F0502020204030204" pitchFamily="34" charset="0"/>
              </a:rPr>
              <a:t>and other worst forms of child labour, including forced </a:t>
            </a:r>
            <a:r>
              <a:rPr lang="en-US" sz="1500" dirty="0" smtClean="0">
                <a:latin typeface="Calibri" panose="020F0502020204030204" pitchFamily="34" charset="0"/>
                <a:ea typeface="Arial"/>
                <a:cs typeface="Calibri" panose="020F0502020204030204" pitchFamily="34" charset="0"/>
              </a:rPr>
              <a:t>labour, debt bondage </a:t>
            </a:r>
            <a:r>
              <a:rPr lang="en-US" sz="1500" dirty="0">
                <a:latin typeface="Calibri" panose="020F0502020204030204" pitchFamily="34" charset="0"/>
                <a:ea typeface="Arial"/>
                <a:cs typeface="Calibri" panose="020F0502020204030204" pitchFamily="34" charset="0"/>
              </a:rPr>
              <a:t>and human trafficking. </a:t>
            </a:r>
            <a:endParaRPr lang="en-US" sz="1500" dirty="0" smtClean="0">
              <a:latin typeface="Calibri" panose="020F0502020204030204" pitchFamily="34" charset="0"/>
              <a:ea typeface="Arial"/>
              <a:cs typeface="Calibri" panose="020F0502020204030204" pitchFamily="34" charset="0"/>
            </a:endParaRPr>
          </a:p>
          <a:p>
            <a:pPr lvl="1"/>
            <a:r>
              <a:rPr lang="en-US" sz="1500" dirty="0">
                <a:latin typeface="Calibri" panose="020F0502020204030204" pitchFamily="34" charset="0"/>
                <a:cs typeface="Calibri" panose="020F0502020204030204" pitchFamily="34" charset="0"/>
              </a:rPr>
              <a:t>2.7 million adolescent </a:t>
            </a:r>
            <a:r>
              <a:rPr lang="en-US" sz="1500" dirty="0" err="1">
                <a:latin typeface="Calibri" panose="020F0502020204030204" pitchFamily="34" charset="0"/>
                <a:cs typeface="Calibri" panose="020F0502020204030204" pitchFamily="34" charset="0"/>
              </a:rPr>
              <a:t>labourers</a:t>
            </a:r>
            <a:r>
              <a:rPr lang="en-US" sz="1500" dirty="0">
                <a:latin typeface="Calibri" panose="020F0502020204030204" pitchFamily="34" charset="0"/>
                <a:cs typeface="Calibri" panose="020F0502020204030204" pitchFamily="34" charset="0"/>
              </a:rPr>
              <a:t> are engaged in </a:t>
            </a:r>
            <a:r>
              <a:rPr lang="en-US" sz="1500" i="1" dirty="0">
                <a:latin typeface="Calibri" panose="020F0502020204030204" pitchFamily="34" charset="0"/>
                <a:cs typeface="Calibri" panose="020F0502020204030204" pitchFamily="34" charset="0"/>
              </a:rPr>
              <a:t>hazardous processes </a:t>
            </a:r>
            <a:r>
              <a:rPr lang="en-US" sz="1500" dirty="0">
                <a:latin typeface="Calibri" panose="020F0502020204030204" pitchFamily="34" charset="0"/>
                <a:cs typeface="Calibri" panose="020F0502020204030204" pitchFamily="34" charset="0"/>
              </a:rPr>
              <a:t>that contribute to </a:t>
            </a:r>
            <a:r>
              <a:rPr lang="en-US" sz="1500" i="1" dirty="0">
                <a:latin typeface="Calibri" panose="020F0502020204030204" pitchFamily="34" charset="0"/>
                <a:cs typeface="Calibri" panose="020F0502020204030204" pitchFamily="34" charset="0"/>
              </a:rPr>
              <a:t>scheduled hazardous industries</a:t>
            </a:r>
            <a:r>
              <a:rPr lang="en-US" sz="1500" dirty="0">
                <a:latin typeface="Calibri" panose="020F0502020204030204" pitchFamily="34" charset="0"/>
                <a:cs typeface="Calibri" panose="020F0502020204030204" pitchFamily="34" charset="0"/>
              </a:rPr>
              <a:t> listed under Factories Act, 1948. However, they are not recognized due to restrictive employee threshold criteria and definitions under the </a:t>
            </a:r>
            <a:r>
              <a:rPr lang="en-US" sz="1500" dirty="0" smtClean="0">
                <a:latin typeface="Calibri" panose="020F0502020204030204" pitchFamily="34" charset="0"/>
                <a:cs typeface="Calibri" panose="020F0502020204030204" pitchFamily="34" charset="0"/>
              </a:rPr>
              <a:t>said Act</a:t>
            </a:r>
            <a:endParaRPr lang="en-US" sz="1500" dirty="0">
              <a:latin typeface="Calibri" panose="020F0502020204030204" pitchFamily="34" charset="0"/>
              <a:cs typeface="Calibri" panose="020F0502020204030204" pitchFamily="34" charset="0"/>
            </a:endParaRPr>
          </a:p>
          <a:p>
            <a:pPr lvl="1"/>
            <a:endParaRPr lang="en-US" sz="1500" dirty="0" smtClean="0">
              <a:latin typeface="Calibri" panose="020F0502020204030204" pitchFamily="34" charset="0"/>
              <a:ea typeface="Arial"/>
              <a:cs typeface="Calibri" panose="020F0502020204030204" pitchFamily="34" charset="0"/>
            </a:endParaRPr>
          </a:p>
          <a:p>
            <a:r>
              <a:rPr lang="en-US" sz="1500" b="1" dirty="0" smtClean="0">
                <a:latin typeface="Calibri" panose="020F0502020204030204" pitchFamily="34" charset="0"/>
                <a:ea typeface="Arial"/>
                <a:cs typeface="Calibri" panose="020F0502020204030204" pitchFamily="34" charset="0"/>
              </a:rPr>
              <a:t>For children helping family or in family enterprises:</a:t>
            </a:r>
            <a:r>
              <a:rPr lang="en-US" sz="1500" dirty="0" smtClean="0">
                <a:latin typeface="Calibri" panose="020F0502020204030204" pitchFamily="34" charset="0"/>
                <a:ea typeface="Arial"/>
                <a:cs typeface="Calibri" panose="020F0502020204030204" pitchFamily="34" charset="0"/>
              </a:rPr>
              <a:t> </a:t>
            </a:r>
          </a:p>
          <a:p>
            <a:pPr lvl="1"/>
            <a:r>
              <a:rPr lang="en-US" sz="1500" dirty="0">
                <a:latin typeface="Calibri" panose="020F0502020204030204" pitchFamily="34" charset="0"/>
                <a:cs typeface="Calibri" panose="020F0502020204030204" pitchFamily="34" charset="0"/>
              </a:rPr>
              <a:t>I</a:t>
            </a:r>
            <a:r>
              <a:rPr lang="en-US" sz="1500" dirty="0" smtClean="0">
                <a:latin typeface="Calibri" panose="020F0502020204030204" pitchFamily="34" charset="0"/>
                <a:ea typeface="Arial"/>
                <a:cs typeface="Calibri" panose="020F0502020204030204" pitchFamily="34" charset="0"/>
              </a:rPr>
              <a:t>ncrease </a:t>
            </a:r>
            <a:r>
              <a:rPr lang="en-US" sz="1500" dirty="0">
                <a:latin typeface="Calibri" panose="020F0502020204030204" pitchFamily="34" charset="0"/>
                <a:ea typeface="Arial"/>
                <a:cs typeface="Calibri" panose="020F0502020204030204" pitchFamily="34" charset="0"/>
              </a:rPr>
              <a:t>opportunities for high value, export intensive, low-wage-low-productive </a:t>
            </a:r>
            <a:r>
              <a:rPr lang="en-US" sz="1500" dirty="0" smtClean="0">
                <a:latin typeface="Calibri" panose="020F0502020204030204" pitchFamily="34" charset="0"/>
                <a:ea typeface="Arial"/>
                <a:cs typeface="Calibri" panose="020F0502020204030204" pitchFamily="34" charset="0"/>
              </a:rPr>
              <a:t>sectors, which are </a:t>
            </a:r>
            <a:r>
              <a:rPr lang="en-US" sz="1500" dirty="0">
                <a:latin typeface="Calibri" panose="020F0502020204030204" pitchFamily="34" charset="0"/>
                <a:ea typeface="Arial"/>
                <a:cs typeface="Calibri" panose="020F0502020204030204" pitchFamily="34" charset="0"/>
              </a:rPr>
              <a:t>typically run as small family enterprises</a:t>
            </a:r>
            <a:r>
              <a:rPr lang="en-US" sz="1500" dirty="0" smtClean="0">
                <a:latin typeface="Calibri" panose="020F0502020204030204" pitchFamily="34" charset="0"/>
                <a:ea typeface="Arial"/>
                <a:cs typeface="Calibri" panose="020F0502020204030204" pitchFamily="34" charset="0"/>
              </a:rPr>
              <a:t>. Thus</a:t>
            </a:r>
            <a:r>
              <a:rPr lang="en-US" sz="1500" dirty="0">
                <a:latin typeface="Calibri" panose="020F0502020204030204" pitchFamily="34" charset="0"/>
                <a:ea typeface="Arial"/>
                <a:cs typeface="Calibri" panose="020F0502020204030204" pitchFamily="34" charset="0"/>
              </a:rPr>
              <a:t>, the possibilities of </a:t>
            </a:r>
            <a:r>
              <a:rPr lang="en-US" sz="1500" b="1" dirty="0">
                <a:latin typeface="Calibri" panose="020F0502020204030204" pitchFamily="34" charset="0"/>
                <a:ea typeface="Arial"/>
                <a:cs typeface="Calibri" panose="020F0502020204030204" pitchFamily="34" charset="0"/>
              </a:rPr>
              <a:t>increase in child and adolescent </a:t>
            </a:r>
            <a:r>
              <a:rPr lang="en-US" sz="1500" b="1" dirty="0" smtClean="0">
                <a:latin typeface="Calibri" panose="020F0502020204030204" pitchFamily="34" charset="0"/>
                <a:ea typeface="Arial"/>
                <a:cs typeface="Calibri" panose="020F0502020204030204" pitchFamily="34" charset="0"/>
              </a:rPr>
              <a:t>labour. </a:t>
            </a:r>
          </a:p>
          <a:p>
            <a:pPr lvl="1"/>
            <a:r>
              <a:rPr lang="en-US" sz="1500" dirty="0" smtClean="0">
                <a:latin typeface="Calibri" panose="020F0502020204030204" pitchFamily="34" charset="0"/>
                <a:ea typeface="Arial"/>
                <a:cs typeface="Calibri" panose="020F0502020204030204" pitchFamily="34" charset="0"/>
              </a:rPr>
              <a:t>Some of these activities are also ‘hazardous’, but remain as ‘peripheral’ activities</a:t>
            </a:r>
            <a:endParaRPr lang="en-US" sz="1500" dirty="0">
              <a:latin typeface="Calibri" panose="020F0502020204030204" pitchFamily="34" charset="0"/>
              <a:ea typeface="Arial"/>
              <a:cs typeface="Calibri" panose="020F0502020204030204" pitchFamily="34" charset="0"/>
            </a:endParaRPr>
          </a:p>
          <a:p>
            <a:pPr marL="0" indent="0">
              <a:buNone/>
            </a:pPr>
            <a:endParaRPr lang="en-US" sz="1500" dirty="0">
              <a:latin typeface="Calibri" panose="020F0502020204030204" pitchFamily="34" charset="0"/>
              <a:ea typeface="Arial"/>
              <a:cs typeface="Calibri" panose="020F0502020204030204" pitchFamily="34" charset="0"/>
            </a:endParaRPr>
          </a:p>
          <a:p>
            <a:pPr marL="0" indent="0">
              <a:buNone/>
            </a:pPr>
            <a:endParaRPr lang="en-US" sz="1500" dirty="0" smtClean="0">
              <a:latin typeface="Calibri" panose="020F0502020204030204" pitchFamily="34" charset="0"/>
              <a:ea typeface="Arial"/>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8178" y="0"/>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2"/>
          <p:cNvSpPr>
            <a:spLocks noGrp="1"/>
          </p:cNvSpPr>
          <p:nvPr>
            <p:ph type="title"/>
          </p:nvPr>
        </p:nvSpPr>
        <p:spPr>
          <a:xfrm>
            <a:off x="381000" y="133351"/>
            <a:ext cx="7937178" cy="457199"/>
          </a:xfrm>
        </p:spPr>
        <p:txBody>
          <a:bodyPr/>
          <a:lstStyle/>
          <a:p>
            <a:pPr lvl="1" algn="ctr"/>
            <a:r>
              <a:rPr lang="en-IN" sz="2600" b="1" dirty="0" smtClean="0">
                <a:latin typeface="Calibri" panose="020F0502020204030204" pitchFamily="34" charset="0"/>
                <a:cs typeface="Calibri" panose="020F0502020204030204" pitchFamily="34" charset="0"/>
              </a:rPr>
              <a:t>Labour Law Relaxations and its Implications</a:t>
            </a:r>
            <a:endParaRPr lang="en-US" sz="2600" b="1" dirty="0">
              <a:latin typeface="Calibri" panose="020F0502020204030204" pitchFamily="34" charset="0"/>
              <a:ea typeface="Arial"/>
              <a:cs typeface="Calibri" panose="020F0502020204030204" pitchFamily="34" charset="0"/>
            </a:endParaRPr>
          </a:p>
        </p:txBody>
      </p:sp>
    </p:spTree>
    <p:extLst>
      <p:ext uri="{BB962C8B-B14F-4D97-AF65-F5344CB8AC3E}">
        <p14:creationId xmlns:p14="http://schemas.microsoft.com/office/powerpoint/2010/main" val="2426427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3350"/>
            <a:ext cx="8077200" cy="857250"/>
          </a:xfrm>
        </p:spPr>
        <p:txBody>
          <a:bodyPr/>
          <a:lstStyle/>
          <a:p>
            <a:r>
              <a:rPr lang="en-US" sz="2600" b="1" dirty="0" smtClean="0">
                <a:latin typeface="Calibri" panose="020F0502020204030204" pitchFamily="34" charset="0"/>
                <a:cs typeface="Calibri" panose="020F0502020204030204" pitchFamily="34" charset="0"/>
              </a:rPr>
              <a:t>Deriving the </a:t>
            </a:r>
            <a:r>
              <a:rPr lang="en-US" sz="2600" b="1" dirty="0">
                <a:latin typeface="Calibri" panose="020F0502020204030204" pitchFamily="34" charset="0"/>
                <a:cs typeface="Calibri" panose="020F0502020204030204" pitchFamily="34" charset="0"/>
              </a:rPr>
              <a:t>List of Hazardous Work under the Child and Adolescent Labour (Prohibition and Regulation Act), 1986</a:t>
            </a:r>
            <a:endParaRPr lang="en-IN" sz="2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93956204"/>
              </p:ext>
            </p:extLst>
          </p:nvPr>
        </p:nvGraphicFramePr>
        <p:xfrm>
          <a:off x="342900" y="1200150"/>
          <a:ext cx="8458200" cy="274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381000" y="3943350"/>
            <a:ext cx="8382000" cy="1015663"/>
          </a:xfrm>
          <a:prstGeom prst="rect">
            <a:avLst/>
          </a:prstGeom>
          <a:noFill/>
        </p:spPr>
        <p:txBody>
          <a:bodyPr wrap="square" rtlCol="0">
            <a:spAutoFit/>
          </a:bodyPr>
          <a:lstStyle/>
          <a:p>
            <a:pPr algn="just"/>
            <a:r>
              <a:rPr lang="en-IN" sz="1500" b="1" dirty="0" smtClean="0">
                <a:latin typeface="Calibri" panose="020F0502020204030204" pitchFamily="34" charset="0"/>
                <a:cs typeface="Calibri" panose="020F0502020204030204" pitchFamily="34" charset="0"/>
              </a:rPr>
              <a:t>Neither</a:t>
            </a:r>
            <a:r>
              <a:rPr lang="en-IN" sz="1500" dirty="0" smtClean="0">
                <a:latin typeface="Calibri" panose="020F0502020204030204" pitchFamily="34" charset="0"/>
                <a:cs typeface="Calibri" panose="020F0502020204030204" pitchFamily="34" charset="0"/>
              </a:rPr>
              <a:t> of the above legislations and their definitions were framed </a:t>
            </a:r>
            <a:r>
              <a:rPr lang="en-IN" sz="1500" b="1" dirty="0" smtClean="0">
                <a:latin typeface="Calibri" panose="020F0502020204030204" pitchFamily="34" charset="0"/>
                <a:cs typeface="Calibri" panose="020F0502020204030204" pitchFamily="34" charset="0"/>
              </a:rPr>
              <a:t>keeping children in mind</a:t>
            </a:r>
            <a:r>
              <a:rPr lang="en-IN" sz="1500" dirty="0" smtClean="0">
                <a:latin typeface="Calibri" panose="020F0502020204030204" pitchFamily="34" charset="0"/>
                <a:cs typeface="Calibri" panose="020F0502020204030204" pitchFamily="34" charset="0"/>
              </a:rPr>
              <a:t>. </a:t>
            </a:r>
          </a:p>
          <a:p>
            <a:pPr algn="just"/>
            <a:r>
              <a:rPr lang="en-IN" sz="1500" dirty="0" smtClean="0">
                <a:latin typeface="Calibri" panose="020F0502020204030204" pitchFamily="34" charset="0"/>
                <a:cs typeface="Calibri" panose="020F0502020204030204" pitchFamily="34" charset="0"/>
              </a:rPr>
              <a:t>The list of hazardous occupations and processes in the child labour legislation </a:t>
            </a:r>
            <a:r>
              <a:rPr lang="en-IN" sz="1500" b="1" dirty="0" smtClean="0">
                <a:latin typeface="Calibri" panose="020F0502020204030204" pitchFamily="34" charset="0"/>
                <a:cs typeface="Calibri" panose="020F0502020204030204" pitchFamily="34" charset="0"/>
              </a:rPr>
              <a:t>reduced from 83 to 38 after the amendment of 2016</a:t>
            </a:r>
            <a:r>
              <a:rPr lang="en-IN" sz="1500" dirty="0" smtClean="0">
                <a:latin typeface="Calibri" panose="020F0502020204030204" pitchFamily="34" charset="0"/>
                <a:cs typeface="Calibri" panose="020F0502020204030204" pitchFamily="34" charset="0"/>
              </a:rPr>
              <a:t>.  </a:t>
            </a:r>
            <a:r>
              <a:rPr lang="en-IN" sz="1500" b="1" dirty="0" smtClean="0">
                <a:latin typeface="Calibri" panose="020F0502020204030204" pitchFamily="34" charset="0"/>
                <a:cs typeface="Calibri" panose="020F0502020204030204" pitchFamily="34" charset="0"/>
              </a:rPr>
              <a:t>66 </a:t>
            </a:r>
            <a:r>
              <a:rPr lang="en-US" sz="1500" b="1" dirty="0">
                <a:latin typeface="Calibri" panose="020F0502020204030204" pitchFamily="34" charset="0"/>
                <a:cs typeface="Calibri" panose="020F0502020204030204" pitchFamily="34" charset="0"/>
              </a:rPr>
              <a:t>hazardous processes and occupations </a:t>
            </a:r>
            <a:r>
              <a:rPr lang="en-US" sz="1500" b="1" dirty="0" smtClean="0">
                <a:latin typeface="Calibri" panose="020F0502020204030204" pitchFamily="34" charset="0"/>
                <a:cs typeface="Calibri" panose="020F0502020204030204" pitchFamily="34" charset="0"/>
              </a:rPr>
              <a:t>are left out </a:t>
            </a:r>
            <a:r>
              <a:rPr lang="en-US" sz="1500" dirty="0" smtClean="0">
                <a:latin typeface="Calibri" panose="020F0502020204030204" pitchFamily="34" charset="0"/>
                <a:cs typeface="Calibri" panose="020F0502020204030204" pitchFamily="34" charset="0"/>
              </a:rPr>
              <a:t>of the core list as they are considered to be </a:t>
            </a:r>
            <a:r>
              <a:rPr lang="en-US" sz="1500" b="1" dirty="0" smtClean="0">
                <a:latin typeface="Calibri" panose="020F0502020204030204" pitchFamily="34" charset="0"/>
                <a:cs typeface="Calibri" panose="020F0502020204030204" pitchFamily="34" charset="0"/>
              </a:rPr>
              <a:t>‘peripheral’ activities </a:t>
            </a:r>
            <a:endParaRPr lang="en-IN" sz="1500" b="1" dirty="0">
              <a:latin typeface="Calibri" panose="020F0502020204030204" pitchFamily="34" charset="0"/>
              <a:cs typeface="Calibri" panose="020F0502020204030204" pitchFamily="34" charset="0"/>
            </a:endParaRPr>
          </a:p>
        </p:txBody>
      </p:sp>
      <p:pic>
        <p:nvPicPr>
          <p:cNvPr id="6"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8178" y="0"/>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959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0927"/>
            <a:ext cx="7848600" cy="906823"/>
          </a:xfrm>
        </p:spPr>
        <p:txBody>
          <a:bodyPr/>
          <a:lstStyle/>
          <a:p>
            <a:pPr algn="ctr"/>
            <a:r>
              <a:rPr lang="en-US" sz="2800" b="1" dirty="0" smtClean="0">
                <a:latin typeface="Calibri" panose="020F0502020204030204" pitchFamily="34" charset="0"/>
                <a:cs typeface="Calibri" panose="020F0502020204030204" pitchFamily="34" charset="0"/>
              </a:rPr>
              <a:t>Strengthening India’s response to Child and Adolescent Labour</a:t>
            </a:r>
            <a:endParaRPr lang="en-US" sz="28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81000" y="1123950"/>
            <a:ext cx="8153400" cy="3733800"/>
          </a:xfrm>
        </p:spPr>
        <p:txBody>
          <a:bodyPr/>
          <a:lstStyle/>
          <a:p>
            <a:r>
              <a:rPr lang="en-US" sz="1500" b="1" dirty="0" smtClean="0">
                <a:latin typeface="Calibri" panose="020F0502020204030204" pitchFamily="34" charset="0"/>
                <a:cs typeface="Calibri" panose="020F0502020204030204" pitchFamily="34" charset="0"/>
              </a:rPr>
              <a:t>Revisiting the definition of ‘hazardous’ occupations and processes from a child-rights perspective considering </a:t>
            </a:r>
            <a:r>
              <a:rPr lang="en-US" sz="1500" dirty="0" smtClean="0">
                <a:latin typeface="Calibri" panose="020F0502020204030204" pitchFamily="34" charset="0"/>
                <a:cs typeface="Calibri" panose="020F0502020204030204" pitchFamily="34" charset="0"/>
              </a:rPr>
              <a:t>–</a:t>
            </a:r>
          </a:p>
          <a:p>
            <a:pPr lvl="1"/>
            <a:r>
              <a:rPr lang="en-GB" sz="1500" dirty="0" smtClean="0">
                <a:latin typeface="Calibri" panose="020F0502020204030204" pitchFamily="34" charset="0"/>
                <a:cs typeface="Calibri" panose="020F0502020204030204" pitchFamily="34" charset="0"/>
              </a:rPr>
              <a:t>The </a:t>
            </a:r>
            <a:r>
              <a:rPr lang="en-GB" sz="1500" dirty="0">
                <a:latin typeface="Calibri" panose="020F0502020204030204" pitchFamily="34" charset="0"/>
                <a:cs typeface="Calibri" panose="020F0502020204030204" pitchFamily="34" charset="0"/>
              </a:rPr>
              <a:t>indivisibility of children’s right to survival, development, protection and participation</a:t>
            </a:r>
            <a:endParaRPr lang="en-IN" sz="1500" dirty="0">
              <a:latin typeface="Calibri" panose="020F0502020204030204" pitchFamily="34" charset="0"/>
              <a:cs typeface="Calibri" panose="020F0502020204030204" pitchFamily="34" charset="0"/>
            </a:endParaRPr>
          </a:p>
          <a:p>
            <a:pPr lvl="1"/>
            <a:r>
              <a:rPr lang="en-GB" sz="1500" dirty="0">
                <a:latin typeface="Calibri" panose="020F0502020204030204" pitchFamily="34" charset="0"/>
                <a:cs typeface="Calibri" panose="020F0502020204030204" pitchFamily="34" charset="0"/>
              </a:rPr>
              <a:t>Further corroboration with u/s 2 (e) of Environment Protection Act of 1986 so to regulate the entry and </a:t>
            </a:r>
            <a:r>
              <a:rPr lang="en-GB" sz="1500" dirty="0" smtClean="0">
                <a:latin typeface="Calibri" panose="020F0502020204030204" pitchFamily="34" charset="0"/>
                <a:cs typeface="Calibri" panose="020F0502020204030204" pitchFamily="34" charset="0"/>
              </a:rPr>
              <a:t>exit </a:t>
            </a:r>
            <a:r>
              <a:rPr lang="en-GB" sz="1500" dirty="0">
                <a:latin typeface="Calibri" panose="020F0502020204030204" pitchFamily="34" charset="0"/>
                <a:cs typeface="Calibri" panose="020F0502020204030204" pitchFamily="34" charset="0"/>
              </a:rPr>
              <a:t>of firms that are engaged in the hazardous processes and outputs (for table from CRY Legal Analysis see Appendix A). This will help us to minimise the risk of potential child labour entrant into these factories</a:t>
            </a:r>
            <a:endParaRPr lang="en-US" sz="1500" dirty="0">
              <a:latin typeface="Calibri" panose="020F0502020204030204" pitchFamily="34" charset="0"/>
              <a:cs typeface="Calibri" panose="020F0502020204030204" pitchFamily="34" charset="0"/>
            </a:endParaRPr>
          </a:p>
          <a:p>
            <a:pPr lvl="1"/>
            <a:r>
              <a:rPr lang="en-GB" sz="1500" dirty="0">
                <a:latin typeface="Calibri" panose="020F0502020204030204" pitchFamily="34" charset="0"/>
                <a:cs typeface="Calibri" panose="020F0502020204030204" pitchFamily="34" charset="0"/>
              </a:rPr>
              <a:t>Gathering of data on embedded labour processes to identify involvement of children at each step and the dangers vis-à-vis their physical, psychosocial and cognitive development </a:t>
            </a:r>
            <a:endParaRPr lang="en-IN" sz="1500" dirty="0" smtClean="0">
              <a:latin typeface="Calibri" panose="020F0502020204030204" pitchFamily="34" charset="0"/>
              <a:cs typeface="Calibri" panose="020F0502020204030204" pitchFamily="34" charset="0"/>
            </a:endParaRPr>
          </a:p>
          <a:p>
            <a:r>
              <a:rPr lang="en-GB" sz="1500" b="1" dirty="0" smtClean="0">
                <a:latin typeface="Calibri" panose="020F0502020204030204" pitchFamily="34" charset="0"/>
                <a:cs typeface="Calibri" panose="020F0502020204030204" pitchFamily="34" charset="0"/>
              </a:rPr>
              <a:t>Annual </a:t>
            </a:r>
            <a:r>
              <a:rPr lang="en-GB" sz="1500" b="1" dirty="0">
                <a:latin typeface="Calibri" panose="020F0502020204030204" pitchFamily="34" charset="0"/>
                <a:cs typeface="Calibri" panose="020F0502020204030204" pitchFamily="34" charset="0"/>
              </a:rPr>
              <a:t>data collection </a:t>
            </a:r>
            <a:r>
              <a:rPr lang="en-GB" sz="1500" dirty="0">
                <a:latin typeface="Calibri" panose="020F0502020204030204" pitchFamily="34" charset="0"/>
                <a:cs typeface="Calibri" panose="020F0502020204030204" pitchFamily="34" charset="0"/>
              </a:rPr>
              <a:t>on child and adolescent labour across hazardous occupations and processes mentioned in part A of the Schedule as well as those included Part B where adolescents are permitted to </a:t>
            </a:r>
            <a:r>
              <a:rPr lang="en-GB" sz="1500" dirty="0" smtClean="0">
                <a:latin typeface="Calibri" panose="020F0502020204030204" pitchFamily="34" charset="0"/>
                <a:cs typeface="Calibri" panose="020F0502020204030204" pitchFamily="34" charset="0"/>
              </a:rPr>
              <a:t>work</a:t>
            </a:r>
            <a:endParaRPr lang="en-US" sz="1500" dirty="0">
              <a:latin typeface="Calibri" panose="020F0502020204030204" pitchFamily="34" charset="0"/>
              <a:cs typeface="Calibri" panose="020F0502020204030204" pitchFamily="34" charset="0"/>
            </a:endParaRPr>
          </a:p>
          <a:p>
            <a:r>
              <a:rPr lang="en-US" sz="1500" b="1" dirty="0" smtClean="0">
                <a:latin typeface="Calibri" panose="020F0502020204030204" pitchFamily="34" charset="0"/>
                <a:cs typeface="Calibri" panose="020F0502020204030204" pitchFamily="34" charset="0"/>
              </a:rPr>
              <a:t>Strengthening Child Protection Mechanisms </a:t>
            </a:r>
            <a:endParaRPr lang="en-US" sz="1500" b="1" dirty="0">
              <a:latin typeface="Calibri" panose="020F0502020204030204" pitchFamily="34" charset="0"/>
              <a:cs typeface="Calibri" panose="020F0502020204030204" pitchFamily="34" charset="0"/>
            </a:endParaRPr>
          </a:p>
          <a:p>
            <a:r>
              <a:rPr lang="en-US" sz="1500" b="1" dirty="0" smtClean="0">
                <a:latin typeface="Calibri" panose="020F0502020204030204" pitchFamily="34" charset="0"/>
                <a:cs typeface="Calibri" panose="020F0502020204030204" pitchFamily="34" charset="0"/>
              </a:rPr>
              <a:t>Extending the ambit of the Right to Education Act </a:t>
            </a:r>
            <a:r>
              <a:rPr lang="en-US" sz="1500" dirty="0" smtClean="0">
                <a:latin typeface="Calibri" panose="020F0502020204030204" pitchFamily="34" charset="0"/>
                <a:cs typeface="Calibri" panose="020F0502020204030204" pitchFamily="34" charset="0"/>
              </a:rPr>
              <a:t>to include pre-school as well as secondary and higher secondary education</a:t>
            </a:r>
          </a:p>
          <a:p>
            <a:r>
              <a:rPr lang="en-US" sz="1500" b="1" dirty="0" smtClean="0">
                <a:latin typeface="Calibri" panose="020F0502020204030204" pitchFamily="34" charset="0"/>
                <a:cs typeface="Calibri" panose="020F0502020204030204" pitchFamily="34" charset="0"/>
              </a:rPr>
              <a:t>Increasing budgets for children</a:t>
            </a:r>
            <a:r>
              <a:rPr lang="en-US" sz="1500" dirty="0" smtClean="0">
                <a:latin typeface="Calibri" panose="020F0502020204030204" pitchFamily="34" charset="0"/>
                <a:cs typeface="Calibri" panose="020F0502020204030204" pitchFamily="34" charset="0"/>
              </a:rPr>
              <a:t>, especially in education and child protection </a:t>
            </a:r>
            <a:endParaRPr lang="en-IN" sz="15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18178" y="2493"/>
            <a:ext cx="825822" cy="82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6427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liv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Custom 2">
      <a:majorFont>
        <a:latin typeface="Raleway ExtraBold"/>
        <a:ea typeface=""/>
        <a:cs typeface=""/>
      </a:majorFont>
      <a:minorFont>
        <a:latin typeface="Raleway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9730</TotalTime>
  <Words>1438</Words>
  <Application>Microsoft Office PowerPoint</Application>
  <PresentationFormat>On-screen Show (16:9)</PresentationFormat>
  <Paragraphs>133</Paragraphs>
  <Slides>10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Raleway ExtraBold</vt:lpstr>
      <vt:lpstr>Raleway Medium</vt:lpstr>
      <vt:lpstr>Raleway Light</vt:lpstr>
      <vt:lpstr>Calibri</vt:lpstr>
      <vt:lpstr>Olivia template</vt:lpstr>
      <vt:lpstr>Custom Design</vt:lpstr>
      <vt:lpstr>COVID-19 and Child Labour in India </vt:lpstr>
      <vt:lpstr>Outline of Presentation</vt:lpstr>
      <vt:lpstr>Magnitude of Child and Adolescent Labour in India</vt:lpstr>
      <vt:lpstr>Magnitude of Child and Adolescent Labour in India</vt:lpstr>
      <vt:lpstr>COVID-19 and the recent labour law relaxations  </vt:lpstr>
      <vt:lpstr>COVID-19 and the recent labour law relaxations  </vt:lpstr>
      <vt:lpstr>Labour Law Relaxations and its Implications</vt:lpstr>
      <vt:lpstr>Deriving the List of Hazardous Work under the Child and Adolescent Labour (Prohibition and Regulation Act), 1986</vt:lpstr>
      <vt:lpstr>Strengthening India’s response to Child and Adolescent Labour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Atreyee Kar</dc:creator>
  <cp:lastModifiedBy>shreya.ghosh</cp:lastModifiedBy>
  <cp:revision>1192</cp:revision>
  <dcterms:modified xsi:type="dcterms:W3CDTF">2020-06-09T11:56:31Z</dcterms:modified>
</cp:coreProperties>
</file>